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404" r:id="rId3"/>
    <p:sldId id="407" r:id="rId4"/>
    <p:sldId id="405" r:id="rId5"/>
    <p:sldId id="370" r:id="rId6"/>
    <p:sldId id="381" r:id="rId7"/>
    <p:sldId id="371" r:id="rId8"/>
    <p:sldId id="383" r:id="rId9"/>
    <p:sldId id="372" r:id="rId10"/>
    <p:sldId id="384" r:id="rId11"/>
    <p:sldId id="373" r:id="rId12"/>
    <p:sldId id="408" r:id="rId13"/>
    <p:sldId id="406" r:id="rId14"/>
    <p:sldId id="400" r:id="rId15"/>
    <p:sldId id="387" r:id="rId16"/>
    <p:sldId id="401" r:id="rId17"/>
    <p:sldId id="374" r:id="rId18"/>
    <p:sldId id="375" r:id="rId19"/>
    <p:sldId id="388" r:id="rId20"/>
    <p:sldId id="409" r:id="rId21"/>
    <p:sldId id="398" r:id="rId22"/>
    <p:sldId id="399" r:id="rId23"/>
    <p:sldId id="346" r:id="rId24"/>
    <p:sldId id="376" r:id="rId25"/>
    <p:sldId id="392" r:id="rId26"/>
    <p:sldId id="402" r:id="rId27"/>
    <p:sldId id="377" r:id="rId28"/>
    <p:sldId id="378" r:id="rId29"/>
    <p:sldId id="403"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85" autoAdjust="0"/>
    <p:restoredTop sz="94660" autoAdjust="0"/>
  </p:normalViewPr>
  <p:slideViewPr>
    <p:cSldViewPr>
      <p:cViewPr varScale="1">
        <p:scale>
          <a:sx n="82" d="100"/>
          <a:sy n="82" d="100"/>
        </p:scale>
        <p:origin x="-103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6AE6362-6500-4FD4-A368-7677C19C337C}" type="datetimeFigureOut">
              <a:rPr lang="en-US"/>
              <a:pPr>
                <a:defRPr/>
              </a:pPr>
              <a:t>9/16/2010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858355A-F4C8-4E8F-BF87-BDC68F7DB248}"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EA043F-E4A3-44EE-B5B2-9EB73D4162AB}" type="slidenum">
              <a:rPr lang="en-US" smtClean="0">
                <a:latin typeface="Arial" charset="0"/>
              </a:rPr>
              <a:pPr fontAlgn="base">
                <a:spcBef>
                  <a:spcPct val="0"/>
                </a:spcBef>
                <a:spcAft>
                  <a:spcPct val="0"/>
                </a:spcAft>
                <a:defRPr/>
              </a:pPr>
              <a:t>1</a:t>
            </a:fld>
            <a:endParaRPr lang="en-US" dirty="0" smtClean="0">
              <a:latin typeface="Arial" charset="0"/>
            </a:endParaRPr>
          </a:p>
        </p:txBody>
      </p:sp>
      <p:sp>
        <p:nvSpPr>
          <p:cNvPr id="53251" name="Rectangle 2"/>
          <p:cNvSpPr>
            <a:spLocks noGrp="1" noRot="1" noChangeAspect="1" noTextEdit="1"/>
          </p:cNvSpPr>
          <p:nvPr>
            <p:ph type="sldImg"/>
          </p:nvPr>
        </p:nvSpPr>
        <p:spPr bwMode="auto">
          <a:noFill/>
          <a:ln>
            <a:solidFill>
              <a:srgbClr val="000000"/>
            </a:solidFill>
            <a:miter lim="800000"/>
            <a:headEnd/>
            <a:tailEnd/>
          </a:ln>
        </p:spPr>
      </p:sp>
      <p:sp>
        <p:nvSpPr>
          <p:cNvPr id="5325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2B9DF4-8C32-412D-B44B-2D09184B4251}" type="slidenum">
              <a:rPr lang="en-US" smtClean="0">
                <a:latin typeface="Arial" charset="0"/>
              </a:rPr>
              <a:pPr fontAlgn="base">
                <a:spcBef>
                  <a:spcPct val="0"/>
                </a:spcBef>
                <a:spcAft>
                  <a:spcPct val="0"/>
                </a:spcAft>
                <a:defRPr/>
              </a:pPr>
              <a:t>10</a:t>
            </a:fld>
            <a:endParaRPr lang="en-US" dirty="0" smtClean="0">
              <a:latin typeface="Arial" charset="0"/>
            </a:endParaRPr>
          </a:p>
        </p:txBody>
      </p:sp>
      <p:sp>
        <p:nvSpPr>
          <p:cNvPr id="70659" name="Rectangle 2"/>
          <p:cNvSpPr>
            <a:spLocks noGrp="1" noRot="1" noChangeAspect="1" noTextEdit="1"/>
          </p:cNvSpPr>
          <p:nvPr>
            <p:ph type="sldImg"/>
          </p:nvPr>
        </p:nvSpPr>
        <p:spPr bwMode="auto">
          <a:noFill/>
          <a:ln>
            <a:solidFill>
              <a:srgbClr val="000000"/>
            </a:solidFill>
            <a:miter lim="800000"/>
            <a:headEnd/>
            <a:tailEnd/>
          </a:ln>
        </p:spPr>
      </p:sp>
      <p:sp>
        <p:nvSpPr>
          <p:cNvPr id="7066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484F79-4B09-47CD-ADC2-4A186DF89C1A}" type="slidenum">
              <a:rPr lang="en-US" smtClean="0">
                <a:latin typeface="Arial" charset="0"/>
              </a:rPr>
              <a:pPr fontAlgn="base">
                <a:spcBef>
                  <a:spcPct val="0"/>
                </a:spcBef>
                <a:spcAft>
                  <a:spcPct val="0"/>
                </a:spcAft>
                <a:defRPr/>
              </a:pPr>
              <a:t>11</a:t>
            </a:fld>
            <a:endParaRPr lang="en-US" dirty="0" smtClean="0">
              <a:latin typeface="Arial" charset="0"/>
            </a:endParaRPr>
          </a:p>
        </p:txBody>
      </p:sp>
      <p:sp>
        <p:nvSpPr>
          <p:cNvPr id="71683" name="Rectangle 2"/>
          <p:cNvSpPr>
            <a:spLocks noGrp="1" noRot="1" noChangeAspect="1" noTextEdit="1"/>
          </p:cNvSpPr>
          <p:nvPr>
            <p:ph type="sldImg"/>
          </p:nvPr>
        </p:nvSpPr>
        <p:spPr bwMode="auto">
          <a:noFill/>
          <a:ln>
            <a:solidFill>
              <a:srgbClr val="000000"/>
            </a:solidFill>
            <a:miter lim="800000"/>
            <a:headEnd/>
            <a:tailEnd/>
          </a:ln>
        </p:spPr>
      </p:sp>
      <p:sp>
        <p:nvSpPr>
          <p:cNvPr id="7168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5B0B41-BCEF-4C4D-99BD-09E98BDD2285}" type="slidenum">
              <a:rPr lang="en-US" smtClean="0">
                <a:latin typeface="Arial" charset="0"/>
              </a:rPr>
              <a:pPr fontAlgn="base">
                <a:spcBef>
                  <a:spcPct val="0"/>
                </a:spcBef>
                <a:spcAft>
                  <a:spcPct val="0"/>
                </a:spcAft>
                <a:defRPr/>
              </a:pPr>
              <a:t>12</a:t>
            </a:fld>
            <a:endParaRPr lang="en-US" dirty="0" smtClean="0">
              <a:latin typeface="Arial" charset="0"/>
            </a:endParaRPr>
          </a:p>
        </p:txBody>
      </p:sp>
      <p:sp>
        <p:nvSpPr>
          <p:cNvPr id="72707" name="Rectangle 2"/>
          <p:cNvSpPr>
            <a:spLocks noGrp="1" noRot="1" noChangeAspect="1" noTextEdit="1"/>
          </p:cNvSpPr>
          <p:nvPr>
            <p:ph type="sldImg"/>
          </p:nvPr>
        </p:nvSpPr>
        <p:spPr bwMode="auto">
          <a:noFill/>
          <a:ln>
            <a:solidFill>
              <a:srgbClr val="000000"/>
            </a:solidFill>
            <a:miter lim="800000"/>
            <a:headEnd/>
            <a:tailEnd/>
          </a:ln>
        </p:spPr>
      </p:sp>
      <p:sp>
        <p:nvSpPr>
          <p:cNvPr id="7270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0B89F1-7D66-4E52-8BDF-550C2023C525}" type="slidenum">
              <a:rPr lang="en-US" smtClean="0">
                <a:latin typeface="Arial" charset="0"/>
              </a:rPr>
              <a:pPr fontAlgn="base">
                <a:spcBef>
                  <a:spcPct val="0"/>
                </a:spcBef>
                <a:spcAft>
                  <a:spcPct val="0"/>
                </a:spcAft>
                <a:defRPr/>
              </a:pPr>
              <a:t>13</a:t>
            </a:fld>
            <a:endParaRPr lang="en-US" dirty="0" smtClean="0">
              <a:latin typeface="Arial" charset="0"/>
            </a:endParaRPr>
          </a:p>
        </p:txBody>
      </p:sp>
      <p:sp>
        <p:nvSpPr>
          <p:cNvPr id="73731" name="Rectangle 2"/>
          <p:cNvSpPr>
            <a:spLocks noGrp="1" noRot="1" noChangeAspect="1" noTextEdit="1"/>
          </p:cNvSpPr>
          <p:nvPr>
            <p:ph type="sldImg"/>
          </p:nvPr>
        </p:nvSpPr>
        <p:spPr bwMode="auto">
          <a:noFill/>
          <a:ln>
            <a:solidFill>
              <a:srgbClr val="000000"/>
            </a:solidFill>
            <a:miter lim="800000"/>
            <a:headEnd/>
            <a:tailEnd/>
          </a:ln>
        </p:spPr>
      </p:sp>
      <p:sp>
        <p:nvSpPr>
          <p:cNvPr id="7373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F3E6C6-AC5B-43D0-9CC7-3D6A9BDBA018}" type="slidenum">
              <a:rPr lang="en-US" smtClean="0">
                <a:latin typeface="Arial" charset="0"/>
              </a:rPr>
              <a:pPr fontAlgn="base">
                <a:spcBef>
                  <a:spcPct val="0"/>
                </a:spcBef>
                <a:spcAft>
                  <a:spcPct val="0"/>
                </a:spcAft>
                <a:defRPr/>
              </a:pPr>
              <a:t>14</a:t>
            </a:fld>
            <a:endParaRPr lang="en-US" dirty="0" smtClean="0">
              <a:latin typeface="Arial" charset="0"/>
            </a:endParaRPr>
          </a:p>
        </p:txBody>
      </p:sp>
      <p:sp>
        <p:nvSpPr>
          <p:cNvPr id="74755" name="Rectangle 2"/>
          <p:cNvSpPr>
            <a:spLocks noGrp="1" noRot="1" noChangeAspect="1" noTextEdit="1"/>
          </p:cNvSpPr>
          <p:nvPr>
            <p:ph type="sldImg"/>
          </p:nvPr>
        </p:nvSpPr>
        <p:spPr bwMode="auto">
          <a:noFill/>
          <a:ln>
            <a:solidFill>
              <a:srgbClr val="000000"/>
            </a:solidFill>
            <a:miter lim="800000"/>
            <a:headEnd/>
            <a:tailEnd/>
          </a:ln>
        </p:spPr>
      </p:sp>
      <p:sp>
        <p:nvSpPr>
          <p:cNvPr id="7475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09A06B-7B61-47A0-B269-4CA081EFECFC}" type="slidenum">
              <a:rPr lang="en-US" smtClean="0">
                <a:latin typeface="Arial" charset="0"/>
              </a:rPr>
              <a:pPr fontAlgn="base">
                <a:spcBef>
                  <a:spcPct val="0"/>
                </a:spcBef>
                <a:spcAft>
                  <a:spcPct val="0"/>
                </a:spcAft>
                <a:defRPr/>
              </a:pPr>
              <a:t>15</a:t>
            </a:fld>
            <a:endParaRPr lang="en-US" dirty="0" smtClean="0">
              <a:latin typeface="Arial" charset="0"/>
            </a:endParaRPr>
          </a:p>
        </p:txBody>
      </p:sp>
      <p:sp>
        <p:nvSpPr>
          <p:cNvPr id="75779" name="Rectangle 2"/>
          <p:cNvSpPr>
            <a:spLocks noGrp="1" noRot="1" noChangeAspect="1" noTextEdit="1"/>
          </p:cNvSpPr>
          <p:nvPr>
            <p:ph type="sldImg"/>
          </p:nvPr>
        </p:nvSpPr>
        <p:spPr bwMode="auto">
          <a:noFill/>
          <a:ln>
            <a:solidFill>
              <a:srgbClr val="000000"/>
            </a:solidFill>
            <a:miter lim="800000"/>
            <a:headEnd/>
            <a:tailEnd/>
          </a:ln>
        </p:spPr>
      </p:sp>
      <p:sp>
        <p:nvSpPr>
          <p:cNvPr id="7578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7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9763D5-B61C-4444-A0BB-4D91D2937FF9}" type="slidenum">
              <a:rPr lang="en-US" smtClean="0"/>
              <a:pPr fontAlgn="base">
                <a:spcBef>
                  <a:spcPct val="0"/>
                </a:spcBef>
                <a:spcAft>
                  <a:spcPct val="0"/>
                </a:spcAft>
                <a:defRPr/>
              </a:pPr>
              <a:t>16</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3C95D09-83D4-4DEC-8DAB-9E162E8A3E2C}" type="slidenum">
              <a:rPr lang="en-US" smtClean="0">
                <a:latin typeface="Arial" charset="0"/>
              </a:rPr>
              <a:pPr fontAlgn="base">
                <a:spcBef>
                  <a:spcPct val="0"/>
                </a:spcBef>
                <a:spcAft>
                  <a:spcPct val="0"/>
                </a:spcAft>
                <a:defRPr/>
              </a:pPr>
              <a:t>17</a:t>
            </a:fld>
            <a:endParaRPr lang="en-US" dirty="0" smtClean="0">
              <a:latin typeface="Arial" charset="0"/>
            </a:endParaRPr>
          </a:p>
        </p:txBody>
      </p:sp>
      <p:sp>
        <p:nvSpPr>
          <p:cNvPr id="77827" name="Rectangle 2"/>
          <p:cNvSpPr>
            <a:spLocks noGrp="1" noRot="1" noChangeAspect="1" noTextEdit="1"/>
          </p:cNvSpPr>
          <p:nvPr>
            <p:ph type="sldImg"/>
          </p:nvPr>
        </p:nvSpPr>
        <p:spPr bwMode="auto">
          <a:noFill/>
          <a:ln>
            <a:solidFill>
              <a:srgbClr val="000000"/>
            </a:solidFill>
            <a:miter lim="800000"/>
            <a:headEnd/>
            <a:tailEnd/>
          </a:ln>
        </p:spPr>
      </p:sp>
      <p:sp>
        <p:nvSpPr>
          <p:cNvPr id="7782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488C45-33F5-428D-81CF-67529AA4E4F2}" type="slidenum">
              <a:rPr lang="en-US" smtClean="0">
                <a:latin typeface="Arial" charset="0"/>
              </a:rPr>
              <a:pPr fontAlgn="base">
                <a:spcBef>
                  <a:spcPct val="0"/>
                </a:spcBef>
                <a:spcAft>
                  <a:spcPct val="0"/>
                </a:spcAft>
                <a:defRPr/>
              </a:pPr>
              <a:t>18</a:t>
            </a:fld>
            <a:endParaRPr lang="en-US" dirty="0" smtClean="0">
              <a:latin typeface="Arial" charset="0"/>
            </a:endParaRPr>
          </a:p>
        </p:txBody>
      </p:sp>
      <p:sp>
        <p:nvSpPr>
          <p:cNvPr id="78851" name="Rectangle 2"/>
          <p:cNvSpPr>
            <a:spLocks noGrp="1" noRot="1" noChangeAspect="1" noTextEdit="1"/>
          </p:cNvSpPr>
          <p:nvPr>
            <p:ph type="sldImg"/>
          </p:nvPr>
        </p:nvSpPr>
        <p:spPr bwMode="auto">
          <a:noFill/>
          <a:ln>
            <a:solidFill>
              <a:srgbClr val="000000"/>
            </a:solidFill>
            <a:miter lim="800000"/>
            <a:headEnd/>
            <a:tailEnd/>
          </a:ln>
        </p:spPr>
      </p:sp>
      <p:sp>
        <p:nvSpPr>
          <p:cNvPr id="7885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613A620-811D-405F-895C-7FC2AADA8432}" type="slidenum">
              <a:rPr lang="en-US" smtClean="0">
                <a:latin typeface="Arial" charset="0"/>
              </a:rPr>
              <a:pPr fontAlgn="base">
                <a:spcBef>
                  <a:spcPct val="0"/>
                </a:spcBef>
                <a:spcAft>
                  <a:spcPct val="0"/>
                </a:spcAft>
                <a:defRPr/>
              </a:pPr>
              <a:t>19</a:t>
            </a:fld>
            <a:endParaRPr lang="en-US" dirty="0" smtClean="0">
              <a:latin typeface="Arial" charset="0"/>
            </a:endParaRPr>
          </a:p>
        </p:txBody>
      </p:sp>
      <p:sp>
        <p:nvSpPr>
          <p:cNvPr id="79875" name="Rectangle 2"/>
          <p:cNvSpPr>
            <a:spLocks noGrp="1" noRot="1" noChangeAspect="1" noTextEdit="1"/>
          </p:cNvSpPr>
          <p:nvPr>
            <p:ph type="sldImg"/>
          </p:nvPr>
        </p:nvSpPr>
        <p:spPr bwMode="auto">
          <a:noFill/>
          <a:ln>
            <a:solidFill>
              <a:srgbClr val="000000"/>
            </a:solidFill>
            <a:miter lim="800000"/>
            <a:headEnd/>
            <a:tailEnd/>
          </a:ln>
        </p:spPr>
      </p:sp>
      <p:sp>
        <p:nvSpPr>
          <p:cNvPr id="7987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2E5525-91CF-46E8-BC9D-FEDA3DBD9BF3}" type="slidenum">
              <a:rPr lang="en-US" smtClean="0">
                <a:latin typeface="Arial" charset="0"/>
              </a:rPr>
              <a:pPr fontAlgn="base">
                <a:spcBef>
                  <a:spcPct val="0"/>
                </a:spcBef>
                <a:spcAft>
                  <a:spcPct val="0"/>
                </a:spcAft>
                <a:defRPr/>
              </a:pPr>
              <a:t>2</a:t>
            </a:fld>
            <a:endParaRPr lang="en-US" dirty="0" smtClean="0">
              <a:latin typeface="Arial" charset="0"/>
            </a:endParaRPr>
          </a:p>
        </p:txBody>
      </p:sp>
      <p:sp>
        <p:nvSpPr>
          <p:cNvPr id="62467" name="Rectangle 2"/>
          <p:cNvSpPr>
            <a:spLocks noGrp="1" noRot="1" noChangeAspect="1" noTextEdit="1"/>
          </p:cNvSpPr>
          <p:nvPr>
            <p:ph type="sldImg"/>
          </p:nvPr>
        </p:nvSpPr>
        <p:spPr bwMode="auto">
          <a:noFill/>
          <a:ln>
            <a:solidFill>
              <a:srgbClr val="000000"/>
            </a:solidFill>
            <a:miter lim="800000"/>
            <a:headEnd/>
            <a:tailEnd/>
          </a:ln>
        </p:spPr>
      </p:sp>
      <p:sp>
        <p:nvSpPr>
          <p:cNvPr id="6246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07F985-BD6C-4782-AAD9-12B7D2DCFF13}" type="slidenum">
              <a:rPr lang="en-US" smtClean="0">
                <a:latin typeface="Arial" charset="0"/>
              </a:rPr>
              <a:pPr fontAlgn="base">
                <a:spcBef>
                  <a:spcPct val="0"/>
                </a:spcBef>
                <a:spcAft>
                  <a:spcPct val="0"/>
                </a:spcAft>
                <a:defRPr/>
              </a:pPr>
              <a:t>20</a:t>
            </a:fld>
            <a:endParaRPr lang="en-US" dirty="0" smtClean="0">
              <a:latin typeface="Arial" charset="0"/>
            </a:endParaRPr>
          </a:p>
        </p:txBody>
      </p:sp>
      <p:sp>
        <p:nvSpPr>
          <p:cNvPr id="80899" name="Rectangle 2"/>
          <p:cNvSpPr>
            <a:spLocks noGrp="1" noRot="1" noChangeAspect="1" noTextEdit="1"/>
          </p:cNvSpPr>
          <p:nvPr>
            <p:ph type="sldImg"/>
          </p:nvPr>
        </p:nvSpPr>
        <p:spPr bwMode="auto">
          <a:noFill/>
          <a:ln>
            <a:solidFill>
              <a:srgbClr val="000000"/>
            </a:solidFill>
            <a:miter lim="800000"/>
            <a:headEnd/>
            <a:tailEnd/>
          </a:ln>
        </p:spPr>
      </p:sp>
      <p:sp>
        <p:nvSpPr>
          <p:cNvPr id="8090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19CEA5-0DFD-4C52-9D93-C0B8D148EFD9}" type="slidenum">
              <a:rPr lang="en-US" smtClean="0">
                <a:latin typeface="Arial" charset="0"/>
              </a:rPr>
              <a:pPr fontAlgn="base">
                <a:spcBef>
                  <a:spcPct val="0"/>
                </a:spcBef>
                <a:spcAft>
                  <a:spcPct val="0"/>
                </a:spcAft>
                <a:defRPr/>
              </a:pPr>
              <a:t>21</a:t>
            </a:fld>
            <a:endParaRPr lang="en-US" dirty="0" smtClean="0">
              <a:latin typeface="Arial" charset="0"/>
            </a:endParaRPr>
          </a:p>
        </p:txBody>
      </p:sp>
      <p:sp>
        <p:nvSpPr>
          <p:cNvPr id="81923" name="Rectangle 2"/>
          <p:cNvSpPr>
            <a:spLocks noGrp="1" noRot="1" noChangeAspect="1" noTextEdit="1"/>
          </p:cNvSpPr>
          <p:nvPr>
            <p:ph type="sldImg"/>
          </p:nvPr>
        </p:nvSpPr>
        <p:spPr bwMode="auto">
          <a:noFill/>
          <a:ln>
            <a:solidFill>
              <a:srgbClr val="000000"/>
            </a:solidFill>
            <a:miter lim="800000"/>
            <a:headEnd/>
            <a:tailEnd/>
          </a:ln>
        </p:spPr>
      </p:sp>
      <p:sp>
        <p:nvSpPr>
          <p:cNvPr id="8192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56B74B-0EB5-47B2-ABEC-66B9FFA810AD}" type="slidenum">
              <a:rPr lang="en-US" smtClean="0">
                <a:latin typeface="Arial" charset="0"/>
              </a:rPr>
              <a:pPr fontAlgn="base">
                <a:spcBef>
                  <a:spcPct val="0"/>
                </a:spcBef>
                <a:spcAft>
                  <a:spcPct val="0"/>
                </a:spcAft>
                <a:defRPr/>
              </a:pPr>
              <a:t>22</a:t>
            </a:fld>
            <a:endParaRPr lang="en-US" dirty="0" smtClean="0">
              <a:latin typeface="Arial" charset="0"/>
            </a:endParaRPr>
          </a:p>
        </p:txBody>
      </p:sp>
      <p:sp>
        <p:nvSpPr>
          <p:cNvPr id="82947" name="Rectangle 2"/>
          <p:cNvSpPr>
            <a:spLocks noGrp="1" noRot="1" noChangeAspect="1" noTextEdit="1"/>
          </p:cNvSpPr>
          <p:nvPr>
            <p:ph type="sldImg"/>
          </p:nvPr>
        </p:nvSpPr>
        <p:spPr bwMode="auto">
          <a:noFill/>
          <a:ln>
            <a:solidFill>
              <a:srgbClr val="000000"/>
            </a:solidFill>
            <a:miter lim="800000"/>
            <a:headEnd/>
            <a:tailEnd/>
          </a:ln>
        </p:spPr>
      </p:sp>
      <p:sp>
        <p:nvSpPr>
          <p:cNvPr id="8294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95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B7F967C-057B-4F0F-A94A-F9CF828456D0}" type="slidenum">
              <a:rPr lang="en-US" smtClean="0"/>
              <a:pPr fontAlgn="base">
                <a:spcBef>
                  <a:spcPct val="0"/>
                </a:spcBef>
                <a:spcAft>
                  <a:spcPct val="0"/>
                </a:spcAft>
                <a:defRPr/>
              </a:pPr>
              <a:t>23</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C00EC8-2AB6-43D1-A1AB-FF67EAFCAA3E}" type="slidenum">
              <a:rPr lang="en-US" smtClean="0">
                <a:latin typeface="Arial" charset="0"/>
              </a:rPr>
              <a:pPr fontAlgn="base">
                <a:spcBef>
                  <a:spcPct val="0"/>
                </a:spcBef>
                <a:spcAft>
                  <a:spcPct val="0"/>
                </a:spcAft>
                <a:defRPr/>
              </a:pPr>
              <a:t>24</a:t>
            </a:fld>
            <a:endParaRPr lang="en-US" dirty="0" smtClean="0">
              <a:latin typeface="Arial" charset="0"/>
            </a:endParaRPr>
          </a:p>
        </p:txBody>
      </p:sp>
      <p:sp>
        <p:nvSpPr>
          <p:cNvPr id="84995" name="Rectangle 2"/>
          <p:cNvSpPr>
            <a:spLocks noGrp="1" noRot="1" noChangeAspect="1" noTextEdit="1"/>
          </p:cNvSpPr>
          <p:nvPr>
            <p:ph type="sldImg"/>
          </p:nvPr>
        </p:nvSpPr>
        <p:spPr bwMode="auto">
          <a:noFill/>
          <a:ln>
            <a:solidFill>
              <a:srgbClr val="000000"/>
            </a:solidFill>
            <a:miter lim="800000"/>
            <a:headEnd/>
            <a:tailEnd/>
          </a:ln>
        </p:spPr>
      </p:sp>
      <p:sp>
        <p:nvSpPr>
          <p:cNvPr id="8499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3D33AA-CED7-427E-9949-0BD78A7CAF71}" type="slidenum">
              <a:rPr lang="en-US" smtClean="0">
                <a:latin typeface="Arial" charset="0"/>
              </a:rPr>
              <a:pPr fontAlgn="base">
                <a:spcBef>
                  <a:spcPct val="0"/>
                </a:spcBef>
                <a:spcAft>
                  <a:spcPct val="0"/>
                </a:spcAft>
                <a:defRPr/>
              </a:pPr>
              <a:t>25</a:t>
            </a:fld>
            <a:endParaRPr lang="en-US" dirty="0" smtClean="0">
              <a:latin typeface="Arial" charset="0"/>
            </a:endParaRPr>
          </a:p>
        </p:txBody>
      </p:sp>
      <p:sp>
        <p:nvSpPr>
          <p:cNvPr id="86019" name="Rectangle 2"/>
          <p:cNvSpPr>
            <a:spLocks noGrp="1" noRot="1" noChangeAspect="1" noTextEdit="1"/>
          </p:cNvSpPr>
          <p:nvPr>
            <p:ph type="sldImg"/>
          </p:nvPr>
        </p:nvSpPr>
        <p:spPr bwMode="auto">
          <a:noFill/>
          <a:ln>
            <a:solidFill>
              <a:srgbClr val="000000"/>
            </a:solidFill>
            <a:miter lim="800000"/>
            <a:headEnd/>
            <a:tailEnd/>
          </a:ln>
        </p:spPr>
      </p:sp>
      <p:sp>
        <p:nvSpPr>
          <p:cNvPr id="8602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8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675F846-45AF-49A7-ABDF-FFFB3F01295C}" type="slidenum">
              <a:rPr lang="en-US" smtClean="0"/>
              <a:pPr fontAlgn="base">
                <a:spcBef>
                  <a:spcPct val="0"/>
                </a:spcBef>
                <a:spcAft>
                  <a:spcPct val="0"/>
                </a:spcAft>
                <a:defRPr/>
              </a:pPr>
              <a:t>26</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C7EC2D-F6D0-4352-8914-950CFB07E138}" type="slidenum">
              <a:rPr lang="en-US" smtClean="0">
                <a:latin typeface="Arial" charset="0"/>
              </a:rPr>
              <a:pPr fontAlgn="base">
                <a:spcBef>
                  <a:spcPct val="0"/>
                </a:spcBef>
                <a:spcAft>
                  <a:spcPct val="0"/>
                </a:spcAft>
                <a:defRPr/>
              </a:pPr>
              <a:t>27</a:t>
            </a:fld>
            <a:endParaRPr lang="en-US" dirty="0" smtClean="0">
              <a:latin typeface="Arial" charset="0"/>
            </a:endParaRPr>
          </a:p>
        </p:txBody>
      </p:sp>
      <p:sp>
        <p:nvSpPr>
          <p:cNvPr id="88067" name="Rectangle 2"/>
          <p:cNvSpPr>
            <a:spLocks noGrp="1" noRot="1" noChangeAspect="1" noTextEdit="1"/>
          </p:cNvSpPr>
          <p:nvPr>
            <p:ph type="sldImg"/>
          </p:nvPr>
        </p:nvSpPr>
        <p:spPr bwMode="auto">
          <a:noFill/>
          <a:ln>
            <a:solidFill>
              <a:srgbClr val="000000"/>
            </a:solidFill>
            <a:miter lim="800000"/>
            <a:headEnd/>
            <a:tailEnd/>
          </a:ln>
        </p:spPr>
      </p:sp>
      <p:sp>
        <p:nvSpPr>
          <p:cNvPr id="8806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44A944-E465-45F2-9BA4-54B888CE5822}" type="slidenum">
              <a:rPr lang="en-US" smtClean="0">
                <a:latin typeface="Arial" charset="0"/>
              </a:rPr>
              <a:pPr fontAlgn="base">
                <a:spcBef>
                  <a:spcPct val="0"/>
                </a:spcBef>
                <a:spcAft>
                  <a:spcPct val="0"/>
                </a:spcAft>
                <a:defRPr/>
              </a:pPr>
              <a:t>28</a:t>
            </a:fld>
            <a:endParaRPr lang="en-US" dirty="0" smtClean="0">
              <a:latin typeface="Arial" charset="0"/>
            </a:endParaRPr>
          </a:p>
        </p:txBody>
      </p:sp>
      <p:sp>
        <p:nvSpPr>
          <p:cNvPr id="89091" name="Rectangle 2"/>
          <p:cNvSpPr>
            <a:spLocks noGrp="1" noRot="1" noChangeAspect="1" noTextEdit="1"/>
          </p:cNvSpPr>
          <p:nvPr>
            <p:ph type="sldImg"/>
          </p:nvPr>
        </p:nvSpPr>
        <p:spPr bwMode="auto">
          <a:noFill/>
          <a:ln>
            <a:solidFill>
              <a:srgbClr val="000000"/>
            </a:solidFill>
            <a:miter lim="800000"/>
            <a:headEnd/>
            <a:tailEnd/>
          </a:ln>
        </p:spPr>
      </p:sp>
      <p:sp>
        <p:nvSpPr>
          <p:cNvPr id="8909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0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9AE7F0-89AD-44F4-8807-1592D2E5B6CD}" type="slidenum">
              <a:rPr lang="en-US" smtClean="0"/>
              <a:pPr fontAlgn="base">
                <a:spcBef>
                  <a:spcPct val="0"/>
                </a:spcBef>
                <a:spcAft>
                  <a:spcPct val="0"/>
                </a:spcAft>
                <a:defRPr/>
              </a:pPr>
              <a:t>29</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181F61-7851-4D4B-81CE-D77FC78D5D63}" type="slidenum">
              <a:rPr lang="en-US" smtClean="0">
                <a:latin typeface="Arial" charset="0"/>
              </a:rPr>
              <a:pPr fontAlgn="base">
                <a:spcBef>
                  <a:spcPct val="0"/>
                </a:spcBef>
                <a:spcAft>
                  <a:spcPct val="0"/>
                </a:spcAft>
                <a:defRPr/>
              </a:pPr>
              <a:t>3</a:t>
            </a:fld>
            <a:endParaRPr lang="en-US" dirty="0" smtClean="0">
              <a:latin typeface="Arial" charset="0"/>
            </a:endParaRPr>
          </a:p>
        </p:txBody>
      </p:sp>
      <p:sp>
        <p:nvSpPr>
          <p:cNvPr id="63491" name="Rectangle 2"/>
          <p:cNvSpPr>
            <a:spLocks noGrp="1" noRot="1" noChangeAspect="1" noTextEdit="1"/>
          </p:cNvSpPr>
          <p:nvPr>
            <p:ph type="sldImg"/>
          </p:nvPr>
        </p:nvSpPr>
        <p:spPr bwMode="auto">
          <a:noFill/>
          <a:ln>
            <a:solidFill>
              <a:srgbClr val="000000"/>
            </a:solidFill>
            <a:miter lim="800000"/>
            <a:headEnd/>
            <a:tailEnd/>
          </a:ln>
        </p:spPr>
      </p:sp>
      <p:sp>
        <p:nvSpPr>
          <p:cNvPr id="6349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D12453C-0C8F-4731-95D6-59876B9AA621}" type="slidenum">
              <a:rPr lang="en-US" smtClean="0">
                <a:latin typeface="Arial" charset="0"/>
              </a:rPr>
              <a:pPr fontAlgn="base">
                <a:spcBef>
                  <a:spcPct val="0"/>
                </a:spcBef>
                <a:spcAft>
                  <a:spcPct val="0"/>
                </a:spcAft>
                <a:defRPr/>
              </a:pPr>
              <a:t>4</a:t>
            </a:fld>
            <a:endParaRPr lang="en-US" dirty="0" smtClean="0">
              <a:latin typeface="Arial" charset="0"/>
            </a:endParaRPr>
          </a:p>
        </p:txBody>
      </p:sp>
      <p:sp>
        <p:nvSpPr>
          <p:cNvPr id="64515" name="Rectangle 2"/>
          <p:cNvSpPr>
            <a:spLocks noGrp="1" noRot="1" noChangeAspect="1" noTextEdit="1"/>
          </p:cNvSpPr>
          <p:nvPr>
            <p:ph type="sldImg"/>
          </p:nvPr>
        </p:nvSpPr>
        <p:spPr bwMode="auto">
          <a:noFill/>
          <a:ln>
            <a:solidFill>
              <a:srgbClr val="000000"/>
            </a:solidFill>
            <a:miter lim="800000"/>
            <a:headEnd/>
            <a:tailEnd/>
          </a:ln>
        </p:spPr>
      </p:sp>
      <p:sp>
        <p:nvSpPr>
          <p:cNvPr id="6451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B0EA82-3C73-46BB-A1F6-0854586F7BAE}" type="slidenum">
              <a:rPr lang="en-US" smtClean="0">
                <a:latin typeface="Arial" charset="0"/>
              </a:rPr>
              <a:pPr fontAlgn="base">
                <a:spcBef>
                  <a:spcPct val="0"/>
                </a:spcBef>
                <a:spcAft>
                  <a:spcPct val="0"/>
                </a:spcAft>
                <a:defRPr/>
              </a:pPr>
              <a:t>5</a:t>
            </a:fld>
            <a:endParaRPr lang="en-US" dirty="0" smtClean="0">
              <a:latin typeface="Arial" charset="0"/>
            </a:endParaRPr>
          </a:p>
        </p:txBody>
      </p:sp>
      <p:sp>
        <p:nvSpPr>
          <p:cNvPr id="65539" name="Rectangle 2"/>
          <p:cNvSpPr>
            <a:spLocks noGrp="1" noRot="1" noChangeAspect="1" noTextEdit="1"/>
          </p:cNvSpPr>
          <p:nvPr>
            <p:ph type="sldImg"/>
          </p:nvPr>
        </p:nvSpPr>
        <p:spPr bwMode="auto">
          <a:noFill/>
          <a:ln>
            <a:solidFill>
              <a:srgbClr val="000000"/>
            </a:solidFill>
            <a:miter lim="800000"/>
            <a:headEnd/>
            <a:tailEnd/>
          </a:ln>
        </p:spPr>
      </p:sp>
      <p:sp>
        <p:nvSpPr>
          <p:cNvPr id="6554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144D9D2-2788-47C0-B806-EF6E7DF2FC47}" type="slidenum">
              <a:rPr lang="en-US" smtClean="0">
                <a:latin typeface="Arial" charset="0"/>
              </a:rPr>
              <a:pPr fontAlgn="base">
                <a:spcBef>
                  <a:spcPct val="0"/>
                </a:spcBef>
                <a:spcAft>
                  <a:spcPct val="0"/>
                </a:spcAft>
                <a:defRPr/>
              </a:pPr>
              <a:t>6</a:t>
            </a:fld>
            <a:endParaRPr lang="en-US" dirty="0" smtClean="0">
              <a:latin typeface="Arial" charset="0"/>
            </a:endParaRPr>
          </a:p>
        </p:txBody>
      </p:sp>
      <p:sp>
        <p:nvSpPr>
          <p:cNvPr id="66563" name="Rectangle 2"/>
          <p:cNvSpPr>
            <a:spLocks noGrp="1" noRot="1" noChangeAspect="1" noTextEdit="1"/>
          </p:cNvSpPr>
          <p:nvPr>
            <p:ph type="sldImg"/>
          </p:nvPr>
        </p:nvSpPr>
        <p:spPr bwMode="auto">
          <a:noFill/>
          <a:ln>
            <a:solidFill>
              <a:srgbClr val="000000"/>
            </a:solidFill>
            <a:miter lim="800000"/>
            <a:headEnd/>
            <a:tailEnd/>
          </a:ln>
        </p:spPr>
      </p:sp>
      <p:sp>
        <p:nvSpPr>
          <p:cNvPr id="6656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94EF6BE-83E6-41EB-8908-5AC2644AC115}" type="slidenum">
              <a:rPr lang="en-US" smtClean="0">
                <a:latin typeface="Arial" charset="0"/>
              </a:rPr>
              <a:pPr fontAlgn="base">
                <a:spcBef>
                  <a:spcPct val="0"/>
                </a:spcBef>
                <a:spcAft>
                  <a:spcPct val="0"/>
                </a:spcAft>
                <a:defRPr/>
              </a:pPr>
              <a:t>7</a:t>
            </a:fld>
            <a:endParaRPr lang="en-US" dirty="0" smtClean="0">
              <a:latin typeface="Arial" charset="0"/>
            </a:endParaRPr>
          </a:p>
        </p:txBody>
      </p:sp>
      <p:sp>
        <p:nvSpPr>
          <p:cNvPr id="67587" name="Rectangle 2"/>
          <p:cNvSpPr>
            <a:spLocks noGrp="1" noRot="1" noChangeAspect="1" noTextEdit="1"/>
          </p:cNvSpPr>
          <p:nvPr>
            <p:ph type="sldImg"/>
          </p:nvPr>
        </p:nvSpPr>
        <p:spPr bwMode="auto">
          <a:noFill/>
          <a:ln>
            <a:solidFill>
              <a:srgbClr val="000000"/>
            </a:solidFill>
            <a:miter lim="800000"/>
            <a:headEnd/>
            <a:tailEnd/>
          </a:ln>
        </p:spPr>
      </p:sp>
      <p:sp>
        <p:nvSpPr>
          <p:cNvPr id="6758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D9A8D2-E3F0-4762-B4A2-E49A63EF0984}" type="slidenum">
              <a:rPr lang="en-US" smtClean="0">
                <a:latin typeface="Arial" charset="0"/>
              </a:rPr>
              <a:pPr fontAlgn="base">
                <a:spcBef>
                  <a:spcPct val="0"/>
                </a:spcBef>
                <a:spcAft>
                  <a:spcPct val="0"/>
                </a:spcAft>
                <a:defRPr/>
              </a:pPr>
              <a:t>8</a:t>
            </a:fld>
            <a:endParaRPr lang="en-US" dirty="0" smtClean="0">
              <a:latin typeface="Arial" charset="0"/>
            </a:endParaRPr>
          </a:p>
        </p:txBody>
      </p:sp>
      <p:sp>
        <p:nvSpPr>
          <p:cNvPr id="68611" name="Rectangle 2"/>
          <p:cNvSpPr>
            <a:spLocks noGrp="1" noRot="1" noChangeAspect="1" noTextEdit="1"/>
          </p:cNvSpPr>
          <p:nvPr>
            <p:ph type="sldImg"/>
          </p:nvPr>
        </p:nvSpPr>
        <p:spPr bwMode="auto">
          <a:noFill/>
          <a:ln>
            <a:solidFill>
              <a:srgbClr val="000000"/>
            </a:solidFill>
            <a:miter lim="800000"/>
            <a:headEnd/>
            <a:tailEnd/>
          </a:ln>
        </p:spPr>
      </p:sp>
      <p:sp>
        <p:nvSpPr>
          <p:cNvPr id="6861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812A69-88AE-4827-B932-41A9172A076B}" type="slidenum">
              <a:rPr lang="en-US" smtClean="0">
                <a:latin typeface="Arial" charset="0"/>
              </a:rPr>
              <a:pPr fontAlgn="base">
                <a:spcBef>
                  <a:spcPct val="0"/>
                </a:spcBef>
                <a:spcAft>
                  <a:spcPct val="0"/>
                </a:spcAft>
                <a:defRPr/>
              </a:pPr>
              <a:t>9</a:t>
            </a:fld>
            <a:endParaRPr lang="en-US" dirty="0" smtClean="0">
              <a:latin typeface="Arial" charset="0"/>
            </a:endParaRPr>
          </a:p>
        </p:txBody>
      </p:sp>
      <p:sp>
        <p:nvSpPr>
          <p:cNvPr id="69635" name="Rectangle 2"/>
          <p:cNvSpPr>
            <a:spLocks noGrp="1" noRot="1" noChangeAspect="1" noTextEdit="1"/>
          </p:cNvSpPr>
          <p:nvPr>
            <p:ph type="sldImg"/>
          </p:nvPr>
        </p:nvSpPr>
        <p:spPr bwMode="auto">
          <a:noFill/>
          <a:ln>
            <a:solidFill>
              <a:srgbClr val="000000"/>
            </a:solidFill>
            <a:miter lim="800000"/>
            <a:headEnd/>
            <a:tailEnd/>
          </a:ln>
        </p:spPr>
      </p:sp>
      <p:sp>
        <p:nvSpPr>
          <p:cNvPr id="6963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184B2C3-7C53-495B-852D-7B1E17EE8B1A}" type="datetimeFigureOut">
              <a:rPr lang="en-US"/>
              <a:pPr>
                <a:defRPr/>
              </a:pPr>
              <a:t>9/16/2010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34A0433-D21B-4F6D-99D2-683EB23BC72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653EAE1-0BB6-4FE1-938B-D2AAAF9252A2}" type="datetimeFigureOut">
              <a:rPr lang="en-US"/>
              <a:pPr>
                <a:defRPr/>
              </a:pPr>
              <a:t>9/16/2010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7758A9-EBE5-42CF-959C-59ADC31E144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1E1D968-65ED-4088-9F7B-9EF8743F134F}" type="datetimeFigureOut">
              <a:rPr lang="en-US"/>
              <a:pPr>
                <a:defRPr/>
              </a:pPr>
              <a:t>9/16/2010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3F0F77-E9B7-4D5E-A999-A26284C3C0A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BF7810C-AA12-47DD-B193-E0BBBF475B48}" type="datetimeFigureOut">
              <a:rPr lang="en-US"/>
              <a:pPr>
                <a:defRPr/>
              </a:pPr>
              <a:t>9/16/2010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CA9182-A274-4EE3-A7DF-8443FCD5A96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E8EEB09-EAFE-47FD-B468-5F0D024334F4}" type="datetimeFigureOut">
              <a:rPr lang="en-US"/>
              <a:pPr>
                <a:defRPr/>
              </a:pPr>
              <a:t>9/16/2010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A10D769-517E-4957-B958-D69AD4374FE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080FAF2-6B56-4AE8-8571-BB9F2D1E9C06}" type="datetimeFigureOut">
              <a:rPr lang="en-US"/>
              <a:pPr>
                <a:defRPr/>
              </a:pPr>
              <a:t>9/16/2010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4E5D959-03C9-49A2-A753-71EBE4B24C7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F92CDAC-2B09-457F-80E8-B17F77B6FAAB}" type="datetimeFigureOut">
              <a:rPr lang="en-US"/>
              <a:pPr>
                <a:defRPr/>
              </a:pPr>
              <a:t>9/16/2010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6B43392-7B55-407F-85A2-AB6A4AECC14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74EA5F9-ABAD-4FC4-B6AA-7FA9A1F4E7A2}" type="datetimeFigureOut">
              <a:rPr lang="en-US"/>
              <a:pPr>
                <a:defRPr/>
              </a:pPr>
              <a:t>9/16/2010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931C18E-C7FC-4568-89CA-B5E4BA143FA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57CA6A-C09B-487D-81CC-DBD4B5FE90BA}" type="datetimeFigureOut">
              <a:rPr lang="en-US"/>
              <a:pPr>
                <a:defRPr/>
              </a:pPr>
              <a:t>9/16/2010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8594911-84B5-48ED-8F50-D405004978D8}"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D7AFF3C-201B-471C-A865-EDD9AA5341B5}" type="datetimeFigureOut">
              <a:rPr lang="en-US"/>
              <a:pPr>
                <a:defRPr/>
              </a:pPr>
              <a:t>9/16/2010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CACB5E-359F-454F-B5EC-4B1E0FA75529}"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03E831F-80C0-453B-AE2D-57EF5000D9DE}" type="datetimeFigureOut">
              <a:rPr lang="en-US"/>
              <a:pPr>
                <a:defRPr/>
              </a:pPr>
              <a:t>9/16/2010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DE7004C-1C51-40A0-9C33-32EB1648135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53C329D-8144-4559-B487-D863AE39DED9}" type="datetimeFigureOut">
              <a:rPr lang="en-US"/>
              <a:pPr>
                <a:defRPr/>
              </a:pPr>
              <a:t>9/16/2010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2460C7F-AE87-40F8-8E9B-6AFCC675373E}"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hyperlink" Target="http://illuminations.nctm.org/" TargetMode="Externa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illuminations.nctm.org/ActivityDetail.aspx?ID=73" TargetMode="Externa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hyperlink" Target="http://illuminations.nctm.org/ActivityDetail.aspx?ID=155" TargetMode="Externa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hyperlink" Target="http://illuminations.nctm.org/ActivityDetail.aspx?id=12" TargetMode="External"/><Relationship Id="rId13" Type="http://schemas.openxmlformats.org/officeDocument/2006/relationships/hyperlink" Target="http://illuminations.nctm.org/ActivityDetail.aspx?id=22" TargetMode="External"/><Relationship Id="rId3" Type="http://schemas.openxmlformats.org/officeDocument/2006/relationships/hyperlink" Target="http://illuminations.nctm.org/ActivityDetail.aspx?ID=73" TargetMode="External"/><Relationship Id="rId7" Type="http://schemas.openxmlformats.org/officeDocument/2006/relationships/hyperlink" Target="http://illuminations.nctm.org/ActivityDetail.aspx?id=45" TargetMode="External"/><Relationship Id="rId12" Type="http://schemas.openxmlformats.org/officeDocument/2006/relationships/hyperlink" Target="http://library.thinkquest.org/3453/less_act/m_bball.html"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illuminations.nctm.org/ActivityDetail.aspx?ID=155" TargetMode="External"/><Relationship Id="rId11" Type="http://schemas.openxmlformats.org/officeDocument/2006/relationships/hyperlink" Target="http://www.econedlink.org/interactives/interest.html" TargetMode="External"/><Relationship Id="rId5" Type="http://schemas.openxmlformats.org/officeDocument/2006/relationships/hyperlink" Target="http://www.funbrain.com/football/index.html" TargetMode="External"/><Relationship Id="rId10" Type="http://schemas.openxmlformats.org/officeDocument/2006/relationships/hyperlink" Target="http://www.econedlink.org/lessons/popup.php?lesson_number=530&amp;flash_name=em530_best_deal.swf" TargetMode="External"/><Relationship Id="rId4" Type="http://schemas.openxmlformats.org/officeDocument/2006/relationships/hyperlink" Target="http://www.funbrain.com/cgi-bin/nw.cgi?A1=s&amp;A2=10&amp;A3=1&amp;A12=0" TargetMode="External"/><Relationship Id="rId9" Type="http://schemas.openxmlformats.org/officeDocument/2006/relationships/hyperlink" Target="http://illuminations.nctm.org/ActivityDetail.aspx?id=26"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literacynetwork.verizon.org/TLN/" TargetMode="Externa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hyperlink" Target="http://www.readwritethink.org/" TargetMode="Externa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hyperlink" Target="http://www.readwritethink.org/lessons/lesson_view.asp?id=806" TargetMode="Externa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hyperlink" Target="http://www.readwritethink.org/student_mat/index.asp" TargetMode="Externa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readwritethink.org/materials/letter_generator/" TargetMode="External"/><Relationship Id="rId3" Type="http://schemas.openxmlformats.org/officeDocument/2006/relationships/hyperlink" Target="http://readwritethink.org/materials/wordwizard/" TargetMode="External"/><Relationship Id="rId7" Type="http://schemas.openxmlformats.org/officeDocument/2006/relationships/hyperlink" Target="http://www.readwritethink.org/materials/compcontrast/" TargetMode="Externa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www.readwritethink.org/materials/crossword" TargetMode="External"/><Relationship Id="rId5" Type="http://schemas.openxmlformats.org/officeDocument/2006/relationships/hyperlink" Target="http://www.readwritethink.org/materials/picturematch/" TargetMode="External"/><Relationship Id="rId10" Type="http://schemas.openxmlformats.org/officeDocument/2006/relationships/hyperlink" Target="http://www.readwritethink.org/materials/beowulf/" TargetMode="External"/><Relationship Id="rId4" Type="http://schemas.openxmlformats.org/officeDocument/2006/relationships/hyperlink" Target="http://www.readwritethink.org/materials/wordfamily/" TargetMode="External"/><Relationship Id="rId9" Type="http://schemas.openxmlformats.org/officeDocument/2006/relationships/hyperlink" Target="http://interactives.mped.org/preview_mg.aspx?id=736&amp;title="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hyperlink" Target="http://www.sciencenetlinks.com/" TargetMode="Externa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www.sciencenetlinks.com/interactives/powerup.html" TargetMode="Externa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sciencenetlinks.com/interactives/powerup.html" TargetMode="External"/><Relationship Id="rId3" Type="http://schemas.openxmlformats.org/officeDocument/2006/relationships/hyperlink" Target="http://interactives.mped.org/view_interactive.aspx?id=741&amp;title=" TargetMode="External"/><Relationship Id="rId7" Type="http://schemas.openxmlformats.org/officeDocument/2006/relationships/hyperlink" Target="http://www.sciencenetlinks.com/interactives/messenger/psc/PlanetSize.html"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hyperlink" Target="http://news.bbc.co.uk/2/hi/science/nature/4588149.stm" TargetMode="External"/><Relationship Id="rId5" Type="http://schemas.openxmlformats.org/officeDocument/2006/relationships/hyperlink" Target="http://www.sciencenetlinks.com/interactives/moon/moon_challenge/moon_challenge.html" TargetMode="External"/><Relationship Id="rId10" Type="http://schemas.openxmlformats.org/officeDocument/2006/relationships/hyperlink" Target="http://www.sciencenetlinks.com/interactives/dna.html" TargetMode="External"/><Relationship Id="rId4" Type="http://schemas.openxmlformats.org/officeDocument/2006/relationships/hyperlink" Target="http://illuminations.nctm.org/ActivityDetail.aspx?id=37" TargetMode="External"/><Relationship Id="rId9" Type="http://schemas.openxmlformats.org/officeDocument/2006/relationships/hyperlink" Target="http://americanhistory.si.edu/anatomy/bodyparts/nma03_bodyparts.html"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hyperlink" Target="http://americanhistory.si.edu/" TargetMode="External"/><Relationship Id="rId5" Type="http://schemas.openxmlformats.org/officeDocument/2006/relationships/hyperlink" Target="http://historyexplorer.americanhistory.si.edu/" TargetMode="Externa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hyperlink" Target="http://www.nationalgeographic.com/xpeditions/" TargetMode="Externa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8" Type="http://schemas.openxmlformats.org/officeDocument/2006/relationships/hyperlink" Target="http://www.teachingamericanhistory.org/neh/interactives/wwii/lesson3/" TargetMode="External"/><Relationship Id="rId3" Type="http://schemas.openxmlformats.org/officeDocument/2006/relationships/hyperlink" Target="http://www.econedlink.org/lessons/popup.php?lesson_number=465&amp;flash_name=em465_hats.swf" TargetMode="External"/><Relationship Id="rId7" Type="http://schemas.openxmlformats.org/officeDocument/2006/relationships/hyperlink" Target="http://www.teachingamericanhistory.org/neh/interactives/wwii/lesson1/"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hyperlink" Target="http://americanhistory.si.edu/onthemove/games/game1/game1.html" TargetMode="External"/><Relationship Id="rId5" Type="http://schemas.openxmlformats.org/officeDocument/2006/relationships/hyperlink" Target="http://www.teachingamericanhistory.org/neh/interactives/wwiidiplomacymap/" TargetMode="External"/><Relationship Id="rId4" Type="http://schemas.openxmlformats.org/officeDocument/2006/relationships/hyperlink" Target="http://www.xe.com/ucc/"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www.kennedy-center.org/" TargetMode="External"/><Relationship Id="rId5" Type="http://schemas.openxmlformats.org/officeDocument/2006/relationships/hyperlink" Target="http://artsedge.kennedy-center.org/" TargetMode="Externa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hyperlink" Target="http://ve.councilforeconed.org/" TargetMode="External"/><Relationship Id="rId3" Type="http://schemas.openxmlformats.org/officeDocument/2006/relationships/image" Target="../media/image1.png"/><Relationship Id="rId7" Type="http://schemas.openxmlformats.org/officeDocument/2006/relationships/hyperlink" Target="http://www.genirevolution.org/"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www.councilforeconed.org/" TargetMode="External"/><Relationship Id="rId5" Type="http://schemas.openxmlformats.org/officeDocument/2006/relationships/hyperlink" Target="http://www.econedlink.org/"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hyperlink" Target="http://www.neh.gov/" TargetMode="External"/><Relationship Id="rId5" Type="http://schemas.openxmlformats.org/officeDocument/2006/relationships/hyperlink" Target="http://edsitement.neh.gov/" TargetMode="Externa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05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052" name="Picture 4"/>
          <p:cNvPicPr>
            <a:picLocks noChangeAspect="1" noChangeArrowheads="1"/>
          </p:cNvPicPr>
          <p:nvPr/>
        </p:nvPicPr>
        <p:blipFill>
          <a:blip r:embed="rId3" cstate="print"/>
          <a:srcRect/>
          <a:stretch>
            <a:fillRect/>
          </a:stretch>
        </p:blipFill>
        <p:spPr bwMode="auto">
          <a:xfrm>
            <a:off x="0" y="304800"/>
            <a:ext cx="9144000" cy="6858000"/>
          </a:xfrm>
          <a:prstGeom prst="rect">
            <a:avLst/>
          </a:prstGeom>
          <a:noFill/>
          <a:ln w="9525">
            <a:noFill/>
            <a:miter lim="800000"/>
            <a:headEnd/>
            <a:tailEnd/>
          </a:ln>
        </p:spPr>
      </p:pic>
      <p:pic>
        <p:nvPicPr>
          <p:cNvPr id="205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054" name="TextBox 5"/>
          <p:cNvSpPr txBox="1">
            <a:spLocks noChangeArrowheads="1"/>
          </p:cNvSpPr>
          <p:nvPr/>
        </p:nvSpPr>
        <p:spPr bwMode="auto">
          <a:xfrm>
            <a:off x="533400" y="685800"/>
            <a:ext cx="8001000" cy="3785652"/>
          </a:xfrm>
          <a:prstGeom prst="rect">
            <a:avLst/>
          </a:prstGeom>
          <a:noFill/>
          <a:ln w="9525">
            <a:noFill/>
            <a:miter lim="800000"/>
            <a:headEnd/>
            <a:tailEnd/>
          </a:ln>
        </p:spPr>
        <p:txBody>
          <a:bodyPr>
            <a:spAutoFit/>
          </a:bodyPr>
          <a:lstStyle/>
          <a:p>
            <a:pPr algn="ctr"/>
            <a:endParaRPr lang="en-US" sz="4800" dirty="0">
              <a:latin typeface="Calibri" pitchFamily="34" charset="0"/>
            </a:endParaRPr>
          </a:p>
          <a:p>
            <a:pPr algn="ctr"/>
            <a:r>
              <a:rPr lang="en-US" sz="4800" dirty="0">
                <a:latin typeface="Calibri" pitchFamily="34" charset="0"/>
              </a:rPr>
              <a:t>Supporting </a:t>
            </a:r>
            <a:r>
              <a:rPr lang="en-US" sz="4800" dirty="0" smtClean="0">
                <a:latin typeface="Calibri" pitchFamily="34" charset="0"/>
              </a:rPr>
              <a:t>IWBs in the Classroom Using T2 Resources</a:t>
            </a:r>
            <a:endParaRPr lang="en-US" sz="4800" dirty="0">
              <a:latin typeface="Calibri" pitchFamily="34" charset="0"/>
            </a:endParaRPr>
          </a:p>
          <a:p>
            <a:pPr algn="ctr"/>
            <a:endParaRPr lang="en-US" sz="4800" dirty="0">
              <a:latin typeface="Calibri" pitchFamily="34" charset="0"/>
            </a:endParaRPr>
          </a:p>
          <a:p>
            <a:pPr algn="r"/>
            <a:r>
              <a:rPr lang="en-US" sz="2400" dirty="0">
                <a:latin typeface="Calibri" pitchFamily="34" charset="0"/>
              </a:rPr>
              <a:t>Dr. BJ Gallagher</a:t>
            </a:r>
          </a:p>
          <a:p>
            <a:pPr algn="r"/>
            <a:r>
              <a:rPr lang="en-US" sz="2400" dirty="0">
                <a:latin typeface="Calibri" pitchFamily="34" charset="0"/>
              </a:rPr>
              <a:t>Verizon T2 National Trainer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9459"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946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9461"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9462" name="TextBox 5"/>
          <p:cNvSpPr txBox="1">
            <a:spLocks noChangeArrowheads="1"/>
          </p:cNvSpPr>
          <p:nvPr/>
        </p:nvSpPr>
        <p:spPr bwMode="auto">
          <a:xfrm>
            <a:off x="609600" y="533400"/>
            <a:ext cx="8001000" cy="461963"/>
          </a:xfrm>
          <a:prstGeom prst="rect">
            <a:avLst/>
          </a:prstGeom>
          <a:noFill/>
          <a:ln w="9525">
            <a:noFill/>
            <a:miter lim="800000"/>
            <a:headEnd/>
            <a:tailEnd/>
          </a:ln>
        </p:spPr>
        <p:txBody>
          <a:bodyPr>
            <a:spAutoFit/>
          </a:bodyPr>
          <a:lstStyle/>
          <a:p>
            <a:r>
              <a:rPr lang="en-US" sz="2400" b="1"/>
              <a:t>Constitution of the US</a:t>
            </a:r>
          </a:p>
        </p:txBody>
      </p:sp>
      <p:pic>
        <p:nvPicPr>
          <p:cNvPr id="19463" name="Picture 6" descr="EDSITEment - The Best of the Humanities on the Web.jpg"/>
          <p:cNvPicPr>
            <a:picLocks noChangeAspect="1"/>
          </p:cNvPicPr>
          <p:nvPr/>
        </p:nvPicPr>
        <p:blipFill>
          <a:blip r:embed="rId5" cstate="print"/>
          <a:srcRect/>
          <a:stretch>
            <a:fillRect/>
          </a:stretch>
        </p:blipFill>
        <p:spPr bwMode="auto">
          <a:xfrm>
            <a:off x="1066800" y="1066800"/>
            <a:ext cx="6858000" cy="4648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0483"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0484"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0485"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0486" name="TextBox 5"/>
          <p:cNvSpPr txBox="1">
            <a:spLocks noChangeArrowheads="1"/>
          </p:cNvSpPr>
          <p:nvPr/>
        </p:nvSpPr>
        <p:spPr bwMode="auto">
          <a:xfrm>
            <a:off x="381000" y="381000"/>
            <a:ext cx="8458200" cy="5324475"/>
          </a:xfrm>
          <a:prstGeom prst="rect">
            <a:avLst/>
          </a:prstGeom>
          <a:noFill/>
          <a:ln w="9525">
            <a:noFill/>
            <a:miter lim="800000"/>
            <a:headEnd/>
            <a:tailEnd/>
          </a:ln>
        </p:spPr>
        <p:txBody>
          <a:bodyPr>
            <a:spAutoFit/>
          </a:bodyPr>
          <a:lstStyle/>
          <a:p>
            <a:r>
              <a:rPr lang="en-US" sz="2400"/>
              <a:t>Illuminations</a:t>
            </a:r>
            <a:r>
              <a:rPr lang="en-US" sz="3600"/>
              <a:t> </a:t>
            </a:r>
            <a:r>
              <a:rPr lang="en-US" sz="2400">
                <a:hlinkClick r:id="rId5"/>
              </a:rPr>
              <a:t>http://illuminations.nctm.org/</a:t>
            </a:r>
            <a:r>
              <a:rPr lang="en-US" sz="2400"/>
              <a:t> </a:t>
            </a:r>
          </a:p>
          <a:p>
            <a:endParaRPr lang="en-US" sz="1600"/>
          </a:p>
          <a:p>
            <a:r>
              <a:rPr lang="en-US" sz="2400"/>
              <a:t>Designed by The National Council of Teachers of Mathematics (NCTM)</a:t>
            </a:r>
          </a:p>
          <a:p>
            <a:endParaRPr lang="en-US" sz="1600"/>
          </a:p>
          <a:p>
            <a:r>
              <a:rPr lang="en-US" sz="2400"/>
              <a:t>Comprehensive source for instruction and learning materials based on NCTM's Principles and Standards for School Mathematics. </a:t>
            </a:r>
          </a:p>
          <a:p>
            <a:endParaRPr lang="en-US" sz="1600"/>
          </a:p>
          <a:p>
            <a:r>
              <a:rPr lang="en-US" sz="2400"/>
              <a:t>Makes math engaging, interesting and challenging through interactive applets, standards-based lesson plans and other teacher resources.</a:t>
            </a:r>
          </a:p>
          <a:p>
            <a:endParaRPr lang="en-US" sz="1600"/>
          </a:p>
          <a:p>
            <a:r>
              <a:rPr lang="en-US" sz="2400"/>
              <a:t>Links to many math games i.e., Calculation Nation!!! </a:t>
            </a:r>
          </a:p>
          <a:p>
            <a:endParaRPr lang="en-US" sz="2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150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150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150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1510" name="TextBox 5"/>
          <p:cNvSpPr txBox="1">
            <a:spLocks noChangeArrowheads="1"/>
          </p:cNvSpPr>
          <p:nvPr/>
        </p:nvSpPr>
        <p:spPr bwMode="auto">
          <a:xfrm>
            <a:off x="762000" y="609600"/>
            <a:ext cx="7315200" cy="461963"/>
          </a:xfrm>
          <a:prstGeom prst="rect">
            <a:avLst/>
          </a:prstGeom>
          <a:noFill/>
          <a:ln w="9525">
            <a:noFill/>
            <a:miter lim="800000"/>
            <a:headEnd/>
            <a:tailEnd/>
          </a:ln>
        </p:spPr>
        <p:txBody>
          <a:bodyPr>
            <a:spAutoFit/>
          </a:bodyPr>
          <a:lstStyle/>
          <a:p>
            <a:r>
              <a:rPr lang="en-US" sz="2400" b="1"/>
              <a:t>Interactives Galore!</a:t>
            </a:r>
          </a:p>
        </p:txBody>
      </p:sp>
      <p:pic>
        <p:nvPicPr>
          <p:cNvPr id="21511" name="Picture 6" descr="Illuminations  Welcome to Illuminations.jpg"/>
          <p:cNvPicPr>
            <a:picLocks noChangeAspect="1"/>
          </p:cNvPicPr>
          <p:nvPr/>
        </p:nvPicPr>
        <p:blipFill>
          <a:blip r:embed="rId5" cstate="print"/>
          <a:srcRect/>
          <a:stretch>
            <a:fillRect/>
          </a:stretch>
        </p:blipFill>
        <p:spPr bwMode="auto">
          <a:xfrm>
            <a:off x="0" y="1143000"/>
            <a:ext cx="91440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253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2532"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253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2534" name="TextBox 5"/>
          <p:cNvSpPr txBox="1">
            <a:spLocks noChangeArrowheads="1"/>
          </p:cNvSpPr>
          <p:nvPr/>
        </p:nvSpPr>
        <p:spPr bwMode="auto">
          <a:xfrm>
            <a:off x="762000" y="609600"/>
            <a:ext cx="7315200" cy="461963"/>
          </a:xfrm>
          <a:prstGeom prst="rect">
            <a:avLst/>
          </a:prstGeom>
          <a:noFill/>
          <a:ln w="9525">
            <a:noFill/>
            <a:miter lim="800000"/>
            <a:headEnd/>
            <a:tailEnd/>
          </a:ln>
        </p:spPr>
        <p:txBody>
          <a:bodyPr>
            <a:spAutoFit/>
          </a:bodyPr>
          <a:lstStyle/>
          <a:p>
            <a:r>
              <a:rPr lang="en-US" sz="2400" b="1"/>
              <a:t>Calculation Nation</a:t>
            </a:r>
          </a:p>
        </p:txBody>
      </p:sp>
      <p:pic>
        <p:nvPicPr>
          <p:cNvPr id="22535" name="Picture 6" descr="Calculation Nation - Challenge others  Challenge yourself ™.jpg"/>
          <p:cNvPicPr>
            <a:picLocks noChangeAspect="1"/>
          </p:cNvPicPr>
          <p:nvPr/>
        </p:nvPicPr>
        <p:blipFill>
          <a:blip r:embed="rId5" cstate="print"/>
          <a:srcRect/>
          <a:stretch>
            <a:fillRect/>
          </a:stretch>
        </p:blipFill>
        <p:spPr bwMode="auto">
          <a:xfrm>
            <a:off x="0" y="990600"/>
            <a:ext cx="9144000" cy="581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3555"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3556"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3557"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3558" name="TextBox 5"/>
          <p:cNvSpPr txBox="1">
            <a:spLocks noChangeArrowheads="1"/>
          </p:cNvSpPr>
          <p:nvPr/>
        </p:nvSpPr>
        <p:spPr bwMode="auto">
          <a:xfrm>
            <a:off x="381000" y="304800"/>
            <a:ext cx="7924800" cy="4340225"/>
          </a:xfrm>
          <a:prstGeom prst="rect">
            <a:avLst/>
          </a:prstGeom>
          <a:noFill/>
          <a:ln w="9525">
            <a:noFill/>
            <a:miter lim="800000"/>
            <a:headEnd/>
            <a:tailEnd/>
          </a:ln>
        </p:spPr>
        <p:txBody>
          <a:bodyPr>
            <a:spAutoFit/>
          </a:bodyPr>
          <a:lstStyle/>
          <a:p>
            <a:r>
              <a:rPr lang="en-US" sz="2400" b="1">
                <a:latin typeface="Calibri" pitchFamily="34" charset="0"/>
              </a:rPr>
              <a:t>Complexity</a:t>
            </a:r>
          </a:p>
          <a:p>
            <a:endParaRPr lang="en-US" sz="2400" b="1">
              <a:latin typeface="Calibri" pitchFamily="34" charset="0"/>
            </a:endParaRPr>
          </a:p>
          <a:p>
            <a:r>
              <a:rPr lang="en-US" sz="2400" b="1">
                <a:latin typeface="Calibri" pitchFamily="34" charset="0"/>
              </a:rPr>
              <a:t>Concentration</a:t>
            </a:r>
          </a:p>
          <a:p>
            <a:r>
              <a:rPr lang="en-US" sz="2400" u="sng">
                <a:latin typeface="Calibri" pitchFamily="34" charset="0"/>
                <a:hlinkClick r:id="rId5"/>
              </a:rPr>
              <a:t>http://illuminations.nctm.org/ActivityDetail.aspx?ID=73</a:t>
            </a:r>
            <a:r>
              <a:rPr lang="en-US" sz="2400">
                <a:latin typeface="Calibri" pitchFamily="34" charset="0"/>
              </a:rPr>
              <a:t> </a:t>
            </a:r>
          </a:p>
          <a:p>
            <a:r>
              <a:rPr lang="en-US" sz="2400">
                <a:latin typeface="Calibri" pitchFamily="34" charset="0"/>
              </a:rPr>
              <a:t> </a:t>
            </a:r>
          </a:p>
          <a:p>
            <a:r>
              <a:rPr lang="en-US" sz="2400">
                <a:latin typeface="Calibri" pitchFamily="34" charset="0"/>
              </a:rPr>
              <a:t>Play by yourself or against a friend to form pairs. Match numbers, shapes, fractions, or multiplication facts to equivalent representations. The game can be used to practice facts by using the clear pane mode, or for an added challenge, play the game with the windows closed.</a:t>
            </a:r>
          </a:p>
          <a:p>
            <a:endParaRPr lang="en-US" sz="360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4579"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458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4581"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4582" name="TextBox 5"/>
          <p:cNvSpPr txBox="1">
            <a:spLocks noChangeArrowheads="1"/>
          </p:cNvSpPr>
          <p:nvPr/>
        </p:nvSpPr>
        <p:spPr bwMode="auto">
          <a:xfrm>
            <a:off x="914400" y="609600"/>
            <a:ext cx="7848600" cy="2400300"/>
          </a:xfrm>
          <a:prstGeom prst="rect">
            <a:avLst/>
          </a:prstGeom>
          <a:noFill/>
          <a:ln w="9525">
            <a:noFill/>
            <a:miter lim="800000"/>
            <a:headEnd/>
            <a:tailEnd/>
          </a:ln>
        </p:spPr>
        <p:txBody>
          <a:bodyPr>
            <a:spAutoFit/>
          </a:bodyPr>
          <a:lstStyle/>
          <a:p>
            <a:r>
              <a:rPr lang="en-US" sz="2400" b="1"/>
              <a:t>Times Table Interactive </a:t>
            </a:r>
          </a:p>
          <a:p>
            <a:endParaRPr lang="en-US"/>
          </a:p>
          <a:p>
            <a:r>
              <a:rPr lang="en-US"/>
              <a:t>Complexity or Challenge depending on the student.</a:t>
            </a:r>
          </a:p>
          <a:p>
            <a:endParaRPr lang="en-US">
              <a:hlinkClick r:id="rId5"/>
            </a:endParaRPr>
          </a:p>
          <a:p>
            <a:r>
              <a:rPr lang="en-US">
                <a:hlinkClick r:id="rId5"/>
              </a:rPr>
              <a:t>http://illuminations.nctm.org/ActivityDetail.aspx?ID=155</a:t>
            </a:r>
            <a:r>
              <a:rPr lang="en-US"/>
              <a:t> </a:t>
            </a:r>
          </a:p>
          <a:p>
            <a:endParaRPr lang="en-US"/>
          </a:p>
          <a:p>
            <a:endParaRPr lang="en-US"/>
          </a:p>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a:bodyPr>
          <a:lstStyle/>
          <a:p>
            <a:pPr eaLnBrk="1" fontAlgn="auto" hangingPunct="1">
              <a:spcAft>
                <a:spcPts val="0"/>
              </a:spcAft>
              <a:defRPr/>
            </a:pPr>
            <a:r>
              <a:rPr lang="en-US" dirty="0" smtClean="0"/>
              <a:t>Websites promoting differentiation</a:t>
            </a:r>
            <a:endParaRPr lang="en-US" dirty="0"/>
          </a:p>
        </p:txBody>
      </p:sp>
      <p:graphicFrame>
        <p:nvGraphicFramePr>
          <p:cNvPr id="4" name="Table 3"/>
          <p:cNvGraphicFramePr>
            <a:graphicFrameLocks noGrp="1"/>
          </p:cNvGraphicFramePr>
          <p:nvPr/>
        </p:nvGraphicFramePr>
        <p:xfrm>
          <a:off x="381000" y="228600"/>
          <a:ext cx="8382001" cy="6019800"/>
        </p:xfrm>
        <a:graphic>
          <a:graphicData uri="http://schemas.openxmlformats.org/drawingml/2006/table">
            <a:tbl>
              <a:tblPr firstRow="1" bandRow="1">
                <a:tableStyleId>{5C22544A-7EE6-4342-B048-85BDC9FD1C3A}</a:tableStyleId>
              </a:tblPr>
              <a:tblGrid>
                <a:gridCol w="1228775"/>
                <a:gridCol w="1228775"/>
                <a:gridCol w="1228775"/>
                <a:gridCol w="2347838"/>
                <a:gridCol w="2347838"/>
              </a:tblGrid>
              <a:tr h="717132">
                <a:tc>
                  <a:txBody>
                    <a:bodyPr/>
                    <a:lstStyle/>
                    <a:p>
                      <a:pPr>
                        <a:lnSpc>
                          <a:spcPct val="115000"/>
                        </a:lnSpc>
                      </a:pPr>
                      <a:endParaRPr lang="en-US" sz="1200" dirty="0">
                        <a:latin typeface="+mn-lt"/>
                        <a:ea typeface="Times New Roman"/>
                      </a:endParaRPr>
                    </a:p>
                  </a:txBody>
                  <a:tcPr marL="9525" marR="9525" marT="9525" marB="9525" anchor="ctr"/>
                </a:tc>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K-2</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3-5</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6-8</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000" dirty="0">
                          <a:solidFill>
                            <a:srgbClr val="000000"/>
                          </a:solidFill>
                          <a:latin typeface="Arial"/>
                          <a:ea typeface="Calibri"/>
                          <a:cs typeface="Times New Roman"/>
                        </a:rPr>
                        <a:t>9-12</a:t>
                      </a:r>
                      <a:endParaRPr lang="en-US" sz="1100" dirty="0">
                        <a:latin typeface="Calibri"/>
                        <a:ea typeface="Calibri"/>
                        <a:cs typeface="Times New Roman"/>
                      </a:endParaRPr>
                    </a:p>
                  </a:txBody>
                  <a:tcPr marL="9525" marR="9525" marT="9525" marB="9525" anchor="ctr"/>
                </a:tc>
              </a:tr>
              <a:tr h="5302668">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Math</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3"/>
                        </a:rPr>
                        <a:t>Concentration</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A game of memory using numbers. (challenge)</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4"/>
                        </a:rPr>
                        <a:t>Cookie Dough</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Learn numbers and their spellings.</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5"/>
                        </a:rPr>
                        <a:t>Power Football</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Answer math problems correctly to score a field goal.</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(challenge)</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6"/>
                        </a:rPr>
                        <a:t>Interactive Multiplication Table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7"/>
                        </a:rPr>
                        <a:t>Fraction Model</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Illustrates fractions, decimal values and percentages.</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8"/>
                        </a:rPr>
                        <a:t>Factor Game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Learn factors of numbers.</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9"/>
                        </a:rPr>
                        <a:t>Pan Balance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Learn to make different equations which equal the same.</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10"/>
                        </a:rPr>
                        <a:t>Best Deal Challenge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Choose which food package is most cost effective.</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11"/>
                        </a:rPr>
                        <a:t>Compound Interest Calculator</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12"/>
                        </a:rPr>
                        <a:t>Who Bats Better?</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Compute mean, median, mode, and range using baseball statistics.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13"/>
                        </a:rPr>
                        <a:t>Interactive Geometry Dictionary: Lines in Geometry</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Defines and illustrates different types of lines.</a:t>
                      </a:r>
                      <a:endParaRPr lang="en-US" sz="1200" dirty="0">
                        <a:latin typeface="+mn-lt"/>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662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662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662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6630" name="TextBox 5"/>
          <p:cNvSpPr txBox="1">
            <a:spLocks noChangeArrowheads="1"/>
          </p:cNvSpPr>
          <p:nvPr/>
        </p:nvSpPr>
        <p:spPr bwMode="auto">
          <a:xfrm>
            <a:off x="457200" y="457200"/>
            <a:ext cx="8229600" cy="5016500"/>
          </a:xfrm>
          <a:prstGeom prst="rect">
            <a:avLst/>
          </a:prstGeom>
          <a:noFill/>
          <a:ln w="9525">
            <a:noFill/>
            <a:miter lim="800000"/>
            <a:headEnd/>
            <a:tailEnd/>
          </a:ln>
        </p:spPr>
        <p:txBody>
          <a:bodyPr>
            <a:spAutoFit/>
          </a:bodyPr>
          <a:lstStyle/>
          <a:p>
            <a:r>
              <a:rPr lang="en-US" sz="3200"/>
              <a:t>Literacy Network </a:t>
            </a:r>
            <a:r>
              <a:rPr lang="en-US" sz="2400">
                <a:hlinkClick r:id="rId5"/>
              </a:rPr>
              <a:t>http://literacynetwork.verizon.org/TLN/</a:t>
            </a:r>
            <a:r>
              <a:rPr lang="en-US" sz="2400"/>
              <a:t> </a:t>
            </a:r>
          </a:p>
          <a:p>
            <a:endParaRPr lang="en-US" sz="2400"/>
          </a:p>
          <a:p>
            <a:r>
              <a:rPr lang="en-US" sz="2400"/>
              <a:t>Developed by the National Center for Family Literacy (NCFL) and ProLiteracy</a:t>
            </a:r>
          </a:p>
          <a:p>
            <a:endParaRPr lang="en-US" sz="2400"/>
          </a:p>
          <a:p>
            <a:r>
              <a:rPr lang="en-US" sz="2400"/>
              <a:t>Provides literacy instructors, tutors, volunteers, librarians and parents with the tools to improve their knowledge and performance and expand their skills in literacy instruction.</a:t>
            </a:r>
          </a:p>
          <a:p>
            <a:endParaRPr lang="en-US" sz="2400"/>
          </a:p>
          <a:p>
            <a:r>
              <a:rPr lang="en-US" sz="2400"/>
              <a:t>Features best practices for lifelong literacy development, valuable professional development opportunities and hundreds of resources that are accessible and easy to use.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765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7652"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765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7654" name="TextBox 5"/>
          <p:cNvSpPr txBox="1">
            <a:spLocks noChangeArrowheads="1"/>
          </p:cNvSpPr>
          <p:nvPr/>
        </p:nvSpPr>
        <p:spPr bwMode="auto">
          <a:xfrm>
            <a:off x="304800" y="304800"/>
            <a:ext cx="8382000" cy="3970338"/>
          </a:xfrm>
          <a:prstGeom prst="rect">
            <a:avLst/>
          </a:prstGeom>
          <a:noFill/>
          <a:ln w="9525">
            <a:noFill/>
            <a:miter lim="800000"/>
            <a:headEnd/>
            <a:tailEnd/>
          </a:ln>
        </p:spPr>
        <p:txBody>
          <a:bodyPr>
            <a:spAutoFit/>
          </a:bodyPr>
          <a:lstStyle/>
          <a:p>
            <a:r>
              <a:rPr lang="en-US" sz="3200"/>
              <a:t>ReadWriteThink</a:t>
            </a:r>
            <a:r>
              <a:rPr lang="en-US" sz="3600"/>
              <a:t> </a:t>
            </a:r>
            <a:r>
              <a:rPr lang="en-US" sz="2400">
                <a:hlinkClick r:id="rId5"/>
              </a:rPr>
              <a:t>http://www.readwritethink.org/</a:t>
            </a:r>
            <a:r>
              <a:rPr lang="en-US" sz="2400"/>
              <a:t> </a:t>
            </a:r>
          </a:p>
          <a:p>
            <a:endParaRPr lang="en-US" sz="2400"/>
          </a:p>
          <a:p>
            <a:r>
              <a:rPr lang="en-US" sz="2400"/>
              <a:t>Developed by the International Reading Association (IRA) and the National Council of Teachers of English (NCTE)</a:t>
            </a:r>
          </a:p>
          <a:p>
            <a:endParaRPr lang="en-US" sz="2400"/>
          </a:p>
          <a:p>
            <a:r>
              <a:rPr lang="en-US" sz="2400"/>
              <a:t>Features standards-based lesson plans, interactive student materials and a dynamic literacy calendar.</a:t>
            </a:r>
          </a:p>
          <a:p>
            <a:endParaRPr lang="en-US" sz="2400"/>
          </a:p>
          <a:p>
            <a:r>
              <a:rPr lang="en-US" sz="2400"/>
              <a:t>Classroom Resources…Student Interactives</a:t>
            </a:r>
          </a:p>
          <a:p>
            <a:endParaRPr lang="en-US" sz="2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8675"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8676"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8677"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8678" name="TextBox 5"/>
          <p:cNvSpPr txBox="1">
            <a:spLocks noChangeArrowheads="1"/>
          </p:cNvSpPr>
          <p:nvPr/>
        </p:nvSpPr>
        <p:spPr bwMode="auto">
          <a:xfrm>
            <a:off x="762000" y="457200"/>
            <a:ext cx="7391400" cy="461963"/>
          </a:xfrm>
          <a:prstGeom prst="rect">
            <a:avLst/>
          </a:prstGeom>
          <a:noFill/>
          <a:ln w="9525">
            <a:noFill/>
            <a:miter lim="800000"/>
            <a:headEnd/>
            <a:tailEnd/>
          </a:ln>
        </p:spPr>
        <p:txBody>
          <a:bodyPr>
            <a:spAutoFit/>
          </a:bodyPr>
          <a:lstStyle/>
          <a:p>
            <a:r>
              <a:rPr lang="en-US" sz="2400" b="1"/>
              <a:t>Student Interactives</a:t>
            </a:r>
          </a:p>
        </p:txBody>
      </p:sp>
      <p:pic>
        <p:nvPicPr>
          <p:cNvPr id="28679" name="Picture 6" descr="Homepage - ReadWriteThink.jpg"/>
          <p:cNvPicPr>
            <a:picLocks noChangeAspect="1"/>
          </p:cNvPicPr>
          <p:nvPr/>
        </p:nvPicPr>
        <p:blipFill>
          <a:blip r:embed="rId5" cstate="print"/>
          <a:srcRect/>
          <a:stretch>
            <a:fillRect/>
          </a:stretch>
        </p:blipFill>
        <p:spPr bwMode="auto">
          <a:xfrm>
            <a:off x="762000" y="914400"/>
            <a:ext cx="6805613" cy="510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126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126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126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1270" name="TextBox 5"/>
          <p:cNvSpPr txBox="1">
            <a:spLocks noChangeArrowheads="1"/>
          </p:cNvSpPr>
          <p:nvPr/>
        </p:nvSpPr>
        <p:spPr bwMode="auto">
          <a:xfrm>
            <a:off x="609600" y="685800"/>
            <a:ext cx="7543800" cy="3786188"/>
          </a:xfrm>
          <a:prstGeom prst="rect">
            <a:avLst/>
          </a:prstGeom>
          <a:noFill/>
          <a:ln w="9525">
            <a:noFill/>
            <a:miter lim="800000"/>
            <a:headEnd/>
            <a:tailEnd/>
          </a:ln>
        </p:spPr>
        <p:txBody>
          <a:bodyPr>
            <a:spAutoFit/>
          </a:bodyPr>
          <a:lstStyle/>
          <a:p>
            <a:r>
              <a:rPr lang="en-US" sz="2400" b="1" dirty="0" smtClean="0"/>
              <a:t>Tools </a:t>
            </a:r>
            <a:r>
              <a:rPr lang="en-US" sz="2400" b="1" dirty="0"/>
              <a:t>in Thinkport</a:t>
            </a:r>
          </a:p>
          <a:p>
            <a:endParaRPr lang="en-US" sz="2400" dirty="0"/>
          </a:p>
          <a:p>
            <a:endParaRPr lang="en-US" sz="2400" dirty="0"/>
          </a:p>
          <a:p>
            <a:r>
              <a:rPr lang="en-US" sz="2400" dirty="0"/>
              <a:t>Think Classroom….Activity Kit, Math Resources, Online Clips, Online Fieldtrips</a:t>
            </a:r>
          </a:p>
          <a:p>
            <a:endParaRPr lang="en-US" sz="2400" dirty="0"/>
          </a:p>
          <a:p>
            <a:r>
              <a:rPr lang="en-US" sz="2400" dirty="0"/>
              <a:t>Think Technology….Computer Simulations, Graphic Organizers, Podcasting</a:t>
            </a:r>
          </a:p>
          <a:p>
            <a:endParaRPr lang="en-US" sz="2400" dirty="0"/>
          </a:p>
          <a:p>
            <a:r>
              <a:rPr lang="en-US" sz="2400" dirty="0"/>
              <a:t>Think Family and Community….PBS Raising Readers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29699"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2970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29701"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29702" name="TextBox 5"/>
          <p:cNvSpPr txBox="1">
            <a:spLocks noChangeArrowheads="1"/>
          </p:cNvSpPr>
          <p:nvPr/>
        </p:nvSpPr>
        <p:spPr bwMode="auto">
          <a:xfrm>
            <a:off x="762000" y="609600"/>
            <a:ext cx="7315200" cy="461963"/>
          </a:xfrm>
          <a:prstGeom prst="rect">
            <a:avLst/>
          </a:prstGeom>
          <a:noFill/>
          <a:ln w="9525">
            <a:noFill/>
            <a:miter lim="800000"/>
            <a:headEnd/>
            <a:tailEnd/>
          </a:ln>
        </p:spPr>
        <p:txBody>
          <a:bodyPr>
            <a:spAutoFit/>
          </a:bodyPr>
          <a:lstStyle/>
          <a:p>
            <a:r>
              <a:rPr lang="en-US" sz="2400" b="1"/>
              <a:t>Interactives</a:t>
            </a:r>
          </a:p>
        </p:txBody>
      </p:sp>
      <p:pic>
        <p:nvPicPr>
          <p:cNvPr id="29703" name="Picture 7" descr="Student Interactives - ReadWriteThink.jpg"/>
          <p:cNvPicPr>
            <a:picLocks noChangeAspect="1"/>
          </p:cNvPicPr>
          <p:nvPr/>
        </p:nvPicPr>
        <p:blipFill>
          <a:blip r:embed="rId5" cstate="print"/>
          <a:srcRect/>
          <a:stretch>
            <a:fillRect/>
          </a:stretch>
        </p:blipFill>
        <p:spPr bwMode="auto">
          <a:xfrm>
            <a:off x="1219200" y="1295400"/>
            <a:ext cx="65532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0723"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0724"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0725"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0726" name="TextBox 5"/>
          <p:cNvSpPr txBox="1">
            <a:spLocks noChangeArrowheads="1"/>
          </p:cNvSpPr>
          <p:nvPr/>
        </p:nvSpPr>
        <p:spPr bwMode="auto">
          <a:xfrm>
            <a:off x="457200" y="228600"/>
            <a:ext cx="8305800" cy="5632450"/>
          </a:xfrm>
          <a:prstGeom prst="rect">
            <a:avLst/>
          </a:prstGeom>
          <a:noFill/>
          <a:ln w="9525">
            <a:noFill/>
            <a:miter lim="800000"/>
            <a:headEnd/>
            <a:tailEnd/>
          </a:ln>
        </p:spPr>
        <p:txBody>
          <a:bodyPr>
            <a:spAutoFit/>
          </a:bodyPr>
          <a:lstStyle/>
          <a:p>
            <a:r>
              <a:rPr lang="en-US" sz="2400" b="1">
                <a:latin typeface="Calibri" pitchFamily="34" charset="0"/>
              </a:rPr>
              <a:t>Complexity</a:t>
            </a:r>
          </a:p>
          <a:p>
            <a:endParaRPr lang="en-US" sz="2400">
              <a:latin typeface="Calibri" pitchFamily="34" charset="0"/>
            </a:endParaRPr>
          </a:p>
          <a:p>
            <a:r>
              <a:rPr lang="en-US" sz="2400" b="1">
                <a:latin typeface="Calibri" pitchFamily="34" charset="0"/>
              </a:rPr>
              <a:t>Word Study with Harry and Mudge</a:t>
            </a:r>
          </a:p>
          <a:p>
            <a:r>
              <a:rPr lang="en-US" sz="2400" u="sng">
                <a:latin typeface="Calibri" pitchFamily="34" charset="0"/>
                <a:hlinkClick r:id="rId5"/>
              </a:rPr>
              <a:t>http://www.readwritethink.org/lessons/lesson_view.asp?id=806</a:t>
            </a:r>
            <a:r>
              <a:rPr lang="en-US" sz="2400">
                <a:latin typeface="Calibri" pitchFamily="34" charset="0"/>
              </a:rPr>
              <a:t> </a:t>
            </a:r>
          </a:p>
          <a:p>
            <a:endParaRPr lang="en-US" sz="2400">
              <a:latin typeface="Calibri" pitchFamily="34" charset="0"/>
            </a:endParaRPr>
          </a:p>
          <a:p>
            <a:pPr>
              <a:buFont typeface="Wingdings" pitchFamily="2" charset="2"/>
              <a:buChar char="ü"/>
            </a:pPr>
            <a:r>
              <a:rPr lang="en-US" sz="2400">
                <a:latin typeface="Calibri" pitchFamily="34" charset="0"/>
              </a:rPr>
              <a:t>Struggling readers need instruction in word recognition to improve not only their reading skills but also their writing and spelling skills as well. </a:t>
            </a:r>
          </a:p>
          <a:p>
            <a:pPr>
              <a:buFont typeface="Wingdings" pitchFamily="2" charset="2"/>
              <a:buChar char="ü"/>
            </a:pPr>
            <a:r>
              <a:rPr lang="en-US" sz="2400">
                <a:latin typeface="Calibri" pitchFamily="34" charset="0"/>
              </a:rPr>
              <a:t>Applying small-group differentiated reading model to a systematic word study of the past tense marker –ed, </a:t>
            </a:r>
          </a:p>
          <a:p>
            <a:pPr>
              <a:buFont typeface="Wingdings" pitchFamily="2" charset="2"/>
              <a:buChar char="ü"/>
            </a:pPr>
            <a:r>
              <a:rPr lang="en-US" sz="2400">
                <a:latin typeface="Calibri" pitchFamily="34" charset="0"/>
              </a:rPr>
              <a:t>Helps second- and third-grade students identify both base words and suffixes. </a:t>
            </a:r>
          </a:p>
          <a:p>
            <a:pPr>
              <a:buFont typeface="Wingdings" pitchFamily="2" charset="2"/>
              <a:buChar char="ü"/>
            </a:pPr>
            <a:r>
              <a:rPr lang="en-US" sz="2400">
                <a:latin typeface="Calibri" pitchFamily="34" charset="0"/>
              </a:rPr>
              <a:t> Reading differentiated with reading levels using Comic Book Creator</a:t>
            </a:r>
          </a:p>
          <a:p>
            <a:endParaRPr lang="en-US" sz="2400">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174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174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174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1750" name="TextBox 5"/>
          <p:cNvSpPr txBox="1">
            <a:spLocks noChangeArrowheads="1"/>
          </p:cNvSpPr>
          <p:nvPr/>
        </p:nvSpPr>
        <p:spPr bwMode="auto">
          <a:xfrm>
            <a:off x="304800" y="304800"/>
            <a:ext cx="8458200" cy="4154488"/>
          </a:xfrm>
          <a:prstGeom prst="rect">
            <a:avLst/>
          </a:prstGeom>
          <a:noFill/>
          <a:ln w="9525">
            <a:noFill/>
            <a:miter lim="800000"/>
            <a:headEnd/>
            <a:tailEnd/>
          </a:ln>
        </p:spPr>
        <p:txBody>
          <a:bodyPr>
            <a:spAutoFit/>
          </a:bodyPr>
          <a:lstStyle/>
          <a:p>
            <a:r>
              <a:rPr lang="en-US" sz="2400" b="1">
                <a:latin typeface="Calibri" pitchFamily="34" charset="0"/>
              </a:rPr>
              <a:t>Challenge</a:t>
            </a:r>
          </a:p>
          <a:p>
            <a:endParaRPr lang="en-US" sz="2400">
              <a:latin typeface="Calibri" pitchFamily="34" charset="0"/>
            </a:endParaRPr>
          </a:p>
          <a:p>
            <a:r>
              <a:rPr lang="en-US" sz="2400" b="1">
                <a:latin typeface="Calibri" pitchFamily="34" charset="0"/>
              </a:rPr>
              <a:t>Student Material Resources</a:t>
            </a:r>
          </a:p>
          <a:p>
            <a:r>
              <a:rPr lang="en-US" sz="2400" u="sng">
                <a:latin typeface="Calibri" pitchFamily="34" charset="0"/>
                <a:hlinkClick r:id="rId5"/>
              </a:rPr>
              <a:t>http://www.readwritethink.org/student_mat/index.asp</a:t>
            </a:r>
            <a:r>
              <a:rPr lang="en-US" sz="2400">
                <a:latin typeface="Calibri" pitchFamily="34" charset="0"/>
              </a:rPr>
              <a:t> </a:t>
            </a:r>
          </a:p>
          <a:p>
            <a:endParaRPr lang="en-US" sz="2400">
              <a:latin typeface="Calibri" pitchFamily="34" charset="0"/>
            </a:endParaRPr>
          </a:p>
          <a:p>
            <a:pPr>
              <a:buFont typeface="Wingdings" pitchFamily="2" charset="2"/>
              <a:buChar char="ü"/>
            </a:pPr>
            <a:r>
              <a:rPr lang="en-US" sz="2400">
                <a:latin typeface="Calibri" pitchFamily="34" charset="0"/>
              </a:rPr>
              <a:t> A collection of supports for literacy learning in the K-12 classroom. </a:t>
            </a:r>
          </a:p>
          <a:p>
            <a:pPr>
              <a:buFont typeface="Wingdings" pitchFamily="2" charset="2"/>
              <a:buChar char="ü"/>
            </a:pPr>
            <a:r>
              <a:rPr lang="en-US" sz="2400">
                <a:latin typeface="Calibri" pitchFamily="34" charset="0"/>
              </a:rPr>
              <a:t>Interactive tools can be used to supplement a variety of lessons</a:t>
            </a:r>
          </a:p>
          <a:p>
            <a:pPr>
              <a:buFont typeface="Wingdings" pitchFamily="2" charset="2"/>
              <a:buChar char="ü"/>
            </a:pPr>
            <a:r>
              <a:rPr lang="en-US" sz="2400">
                <a:latin typeface="Calibri" pitchFamily="34" charset="0"/>
              </a:rPr>
              <a:t>Provide an opportunity for students to use technology while developing their literacy skills. </a:t>
            </a:r>
          </a:p>
          <a:p>
            <a:endParaRPr lang="en-US" sz="2400">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2"/>
          <p:cNvSpPr>
            <a:spLocks noGrp="1"/>
          </p:cNvSpPr>
          <p:nvPr>
            <p:ph type="title"/>
          </p:nvPr>
        </p:nvSpPr>
        <p:spPr/>
        <p:txBody>
          <a:bodyPr rtlCol="0">
            <a:normAutofit/>
          </a:bodyPr>
          <a:lstStyle/>
          <a:p>
            <a:pPr eaLnBrk="1" fontAlgn="auto" hangingPunct="1">
              <a:spcAft>
                <a:spcPts val="0"/>
              </a:spcAft>
              <a:defRPr/>
            </a:pPr>
            <a:r>
              <a:rPr lang="en-US" dirty="0" smtClean="0"/>
              <a:t>More…</a:t>
            </a:r>
          </a:p>
        </p:txBody>
      </p:sp>
      <p:graphicFrame>
        <p:nvGraphicFramePr>
          <p:cNvPr id="4" name="Table 3"/>
          <p:cNvGraphicFramePr>
            <a:graphicFrameLocks noGrp="1"/>
          </p:cNvGraphicFramePr>
          <p:nvPr/>
        </p:nvGraphicFramePr>
        <p:xfrm>
          <a:off x="457200" y="457200"/>
          <a:ext cx="8305799" cy="6019800"/>
        </p:xfrm>
        <a:graphic>
          <a:graphicData uri="http://schemas.openxmlformats.org/drawingml/2006/table">
            <a:tbl>
              <a:tblPr firstRow="1" bandRow="1">
                <a:tableStyleId>{5C22544A-7EE6-4342-B048-85BDC9FD1C3A}</a:tableStyleId>
              </a:tblPr>
              <a:tblGrid>
                <a:gridCol w="1524000"/>
                <a:gridCol w="1752600"/>
                <a:gridCol w="1676400"/>
                <a:gridCol w="1752600"/>
                <a:gridCol w="1600199"/>
              </a:tblGrid>
              <a:tr h="2180715">
                <a:tc>
                  <a:txBody>
                    <a:bodyPr/>
                    <a:lstStyle/>
                    <a:p>
                      <a:pPr>
                        <a:lnSpc>
                          <a:spcPct val="115000"/>
                        </a:lnSpc>
                      </a:pPr>
                      <a:endParaRPr lang="en-US" sz="1400" dirty="0">
                        <a:latin typeface="+mn-lt"/>
                        <a:ea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K-2</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3-5</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6-8</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9-12</a:t>
                      </a:r>
                      <a:endParaRPr lang="en-US" sz="1400" dirty="0">
                        <a:latin typeface="+mn-lt"/>
                        <a:ea typeface="Calibri"/>
                        <a:cs typeface="Times New Roman"/>
                      </a:endParaRPr>
                    </a:p>
                  </a:txBody>
                  <a:tcPr marL="9525" marR="9525" marT="9525" marB="9525" anchor="ctr"/>
                </a:tc>
              </a:tr>
              <a:tr h="3839085">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Language Arts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3"/>
                        </a:rPr>
                        <a:t>Word Wizard</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Unscramble words using popular children's books.</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4"/>
                        </a:rPr>
                        <a:t>Word Family Sorter</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Explore different vowel sounds and rhyming words.</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5"/>
                        </a:rPr>
                        <a:t>Picture Match</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Match pictures to words based on beginning letter sounds or short or long vowel sounds.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6"/>
                        </a:rPr>
                        <a:t>Interactive Crossword Puzzles</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Do crossword puzzles on various subjects or create your own.</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7"/>
                        </a:rPr>
                        <a:t>Compare/Contrast</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Step by step guide to comparing/contrasting with illustrations.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8"/>
                        </a:rPr>
                        <a:t>Letter Generator</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Learn the parts of a letter and create a personal or business letter.</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9"/>
                        </a:rPr>
                        <a:t>Exploring Onomatopoeia</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Guide to identifying and creating onomatopoeia words.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10"/>
                        </a:rPr>
                        <a:t>Beowulf</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Provides on overview on the story and meanings of Beowulf.</a:t>
                      </a:r>
                      <a:endParaRPr lang="en-US" sz="1200" dirty="0">
                        <a:latin typeface="+mn-lt"/>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3795"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3796"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3797"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3798" name="TextBox 5"/>
          <p:cNvSpPr txBox="1">
            <a:spLocks noChangeArrowheads="1"/>
          </p:cNvSpPr>
          <p:nvPr/>
        </p:nvSpPr>
        <p:spPr bwMode="auto">
          <a:xfrm>
            <a:off x="228600" y="304800"/>
            <a:ext cx="8610600" cy="5262563"/>
          </a:xfrm>
          <a:prstGeom prst="rect">
            <a:avLst/>
          </a:prstGeom>
          <a:noFill/>
          <a:ln w="9525">
            <a:noFill/>
            <a:miter lim="800000"/>
            <a:headEnd/>
            <a:tailEnd/>
          </a:ln>
        </p:spPr>
        <p:txBody>
          <a:bodyPr>
            <a:spAutoFit/>
          </a:bodyPr>
          <a:lstStyle/>
          <a:p>
            <a:r>
              <a:rPr lang="en-US" sz="3200"/>
              <a:t>Science NetLinks </a:t>
            </a:r>
            <a:r>
              <a:rPr lang="en-US" sz="2400">
                <a:hlinkClick r:id="rId5"/>
              </a:rPr>
              <a:t>http://www.sciencenetlinks.com/</a:t>
            </a:r>
            <a:r>
              <a:rPr lang="en-US" sz="2400"/>
              <a:t> </a:t>
            </a:r>
          </a:p>
          <a:p>
            <a:endParaRPr lang="en-US" sz="3600"/>
          </a:p>
          <a:p>
            <a:r>
              <a:rPr lang="en-US" sz="2400"/>
              <a:t>Developed by the American Association for the Advancement of Science, </a:t>
            </a:r>
          </a:p>
          <a:p>
            <a:endParaRPr lang="en-US" sz="2400"/>
          </a:p>
          <a:p>
            <a:r>
              <a:rPr lang="en-US" sz="2400"/>
              <a:t>Provides resources for K-12 teachers and students. The site includes lesson plans, interactives, hands-on activities and reviewed resources, all of which provide opportunities to bring science and technology discovery into the classroom. </a:t>
            </a:r>
          </a:p>
          <a:p>
            <a:endParaRPr lang="en-US" sz="2400"/>
          </a:p>
          <a:p>
            <a:r>
              <a:rPr lang="en-US" sz="2400"/>
              <a:t>Resources are matched to Project 2061's Benchmarks for Science Literacy.</a:t>
            </a:r>
          </a:p>
          <a:p>
            <a:endParaRPr lang="en-US"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4819"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482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4821"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4822" name="TextBox 5"/>
          <p:cNvSpPr txBox="1">
            <a:spLocks noChangeArrowheads="1"/>
          </p:cNvSpPr>
          <p:nvPr/>
        </p:nvSpPr>
        <p:spPr bwMode="auto">
          <a:xfrm>
            <a:off x="914400" y="685800"/>
            <a:ext cx="7086600" cy="1477963"/>
          </a:xfrm>
          <a:prstGeom prst="rect">
            <a:avLst/>
          </a:prstGeom>
          <a:noFill/>
          <a:ln w="9525">
            <a:noFill/>
            <a:miter lim="800000"/>
            <a:headEnd/>
            <a:tailEnd/>
          </a:ln>
        </p:spPr>
        <p:txBody>
          <a:bodyPr>
            <a:spAutoFit/>
          </a:bodyPr>
          <a:lstStyle/>
          <a:p>
            <a:r>
              <a:rPr lang="en-US" b="1"/>
              <a:t>Power Up Game Interactive</a:t>
            </a:r>
          </a:p>
          <a:p>
            <a:endParaRPr lang="en-US"/>
          </a:p>
          <a:p>
            <a:r>
              <a:rPr lang="en-US">
                <a:solidFill>
                  <a:srgbClr val="000000"/>
                </a:solidFill>
                <a:ea typeface="Calibri" pitchFamily="34" charset="0"/>
                <a:cs typeface="Times New Roman" pitchFamily="18" charset="0"/>
              </a:rPr>
              <a:t>Demonstrates the impact and cost of various types of energy.</a:t>
            </a:r>
            <a:endParaRPr lang="en-US">
              <a:hlinkClick r:id="rId5"/>
            </a:endParaRPr>
          </a:p>
          <a:p>
            <a:endParaRPr lang="en-US">
              <a:hlinkClick r:id="rId5"/>
            </a:endParaRPr>
          </a:p>
          <a:p>
            <a:r>
              <a:rPr lang="en-US">
                <a:hlinkClick r:id="rId5"/>
              </a:rPr>
              <a:t>http://www.sciencenetlinks.com/interactives/powerup.html</a:t>
            </a:r>
            <a:r>
              <a:rPr lang="en-US"/>
              <a:t> </a:t>
            </a:r>
          </a:p>
        </p:txBody>
      </p:sp>
      <p:pic>
        <p:nvPicPr>
          <p:cNvPr id="34823" name="Picture 6" descr="Power Up!.jpg"/>
          <p:cNvPicPr>
            <a:picLocks noChangeAspect="1"/>
          </p:cNvPicPr>
          <p:nvPr/>
        </p:nvPicPr>
        <p:blipFill>
          <a:blip r:embed="rId6" cstate="print"/>
          <a:srcRect/>
          <a:stretch>
            <a:fillRect/>
          </a:stretch>
        </p:blipFill>
        <p:spPr bwMode="auto">
          <a:xfrm>
            <a:off x="0" y="2209800"/>
            <a:ext cx="91440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p:txBody>
          <a:bodyPr rtlCol="0">
            <a:normAutofit/>
          </a:bodyPr>
          <a:lstStyle/>
          <a:p>
            <a:pPr eaLnBrk="1" fontAlgn="auto" hangingPunct="1">
              <a:spcAft>
                <a:spcPts val="0"/>
              </a:spcAft>
              <a:defRPr/>
            </a:pPr>
            <a:r>
              <a:rPr lang="en-US" dirty="0" smtClean="0"/>
              <a:t>More…</a:t>
            </a:r>
          </a:p>
        </p:txBody>
      </p:sp>
      <p:graphicFrame>
        <p:nvGraphicFramePr>
          <p:cNvPr id="4" name="Table 3"/>
          <p:cNvGraphicFramePr>
            <a:graphicFrameLocks noGrp="1"/>
          </p:cNvGraphicFramePr>
          <p:nvPr/>
        </p:nvGraphicFramePr>
        <p:xfrm>
          <a:off x="304800" y="457200"/>
          <a:ext cx="8458200" cy="5715000"/>
        </p:xfrm>
        <a:graphic>
          <a:graphicData uri="http://schemas.openxmlformats.org/drawingml/2006/table">
            <a:tbl>
              <a:tblPr firstRow="1" bandRow="1">
                <a:tableStyleId>{5C22544A-7EE6-4342-B048-85BDC9FD1C3A}</a:tableStyleId>
              </a:tblPr>
              <a:tblGrid>
                <a:gridCol w="1463040"/>
                <a:gridCol w="1463040"/>
                <a:gridCol w="1463040"/>
                <a:gridCol w="1463040"/>
                <a:gridCol w="2606040"/>
              </a:tblGrid>
              <a:tr h="1026631">
                <a:tc>
                  <a:txBody>
                    <a:bodyPr/>
                    <a:lstStyle/>
                    <a:p>
                      <a:pPr>
                        <a:lnSpc>
                          <a:spcPct val="115000"/>
                        </a:lnSpc>
                      </a:pPr>
                      <a:endParaRPr lang="en-US" sz="1400" dirty="0">
                        <a:latin typeface="+mn-lt"/>
                        <a:ea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K-2</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3-5</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6-8</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9-12</a:t>
                      </a:r>
                      <a:endParaRPr lang="en-US" sz="1400" dirty="0">
                        <a:latin typeface="+mn-lt"/>
                        <a:ea typeface="Calibri"/>
                        <a:cs typeface="Times New Roman"/>
                      </a:endParaRPr>
                    </a:p>
                  </a:txBody>
                  <a:tcPr marL="9525" marR="9525" marT="9525" marB="9525" anchor="ctr"/>
                </a:tc>
              </a:tr>
              <a:tr h="4688369">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Science</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3"/>
                        </a:rPr>
                        <a:t>Animal Inquiry Words</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Learn words scientists use to describe animals.</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4"/>
                        </a:rPr>
                        <a:t>Sound Wave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Explore sound waves and how different sounds are made.</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5"/>
                        </a:rPr>
                        <a:t>Exploring the Lunar Cycle</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Put different phases of the moon in the correct place on the lunar cycle.</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6"/>
                        </a:rPr>
                        <a:t>Animated Guide to </a:t>
                      </a:r>
                      <a:r>
                        <a:rPr lang="en-US" sz="1200" u="sng" dirty="0" smtClean="0">
                          <a:solidFill>
                            <a:srgbClr val="0000FF"/>
                          </a:solidFill>
                          <a:latin typeface="+mn-lt"/>
                          <a:ea typeface="Calibri"/>
                          <a:cs typeface="Times New Roman"/>
                          <a:hlinkClick r:id="rId6"/>
                        </a:rPr>
                        <a:t>Hurricanes</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7"/>
                        </a:rPr>
                        <a:t>Planet Comparison</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Compare the planets, moon, and sun.</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8"/>
                        </a:rPr>
                        <a:t>Power Up</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Demonstrates the impact and cost of various types of energy.</a:t>
                      </a:r>
                      <a:endParaRPr lang="en-US" sz="1200" dirty="0">
                        <a:latin typeface="+mn-lt"/>
                        <a:ea typeface="Calibri"/>
                        <a:cs typeface="Times New Roman"/>
                      </a:endParaRPr>
                    </a:p>
                    <a:p>
                      <a:pPr marL="0" marR="0">
                        <a:lnSpc>
                          <a:spcPct val="115000"/>
                        </a:lnSpc>
                        <a:spcBef>
                          <a:spcPts val="0"/>
                        </a:spcBef>
                        <a:spcAft>
                          <a:spcPts val="1000"/>
                        </a:spcAft>
                      </a:pP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9"/>
                        </a:rPr>
                        <a:t>Artificial Anatomy</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Identify various body parts.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10"/>
                        </a:rPr>
                        <a:t>From Cell to DNA</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A video describing the structure of DNA and its components.</a:t>
                      </a:r>
                      <a:endParaRPr lang="en-US" sz="1200" dirty="0">
                        <a:latin typeface="+mn-lt"/>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686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686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686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6870" name="TextBox 5"/>
          <p:cNvSpPr txBox="1">
            <a:spLocks noChangeArrowheads="1"/>
          </p:cNvSpPr>
          <p:nvPr/>
        </p:nvSpPr>
        <p:spPr bwMode="auto">
          <a:xfrm>
            <a:off x="457200" y="381000"/>
            <a:ext cx="8305800" cy="4894263"/>
          </a:xfrm>
          <a:prstGeom prst="rect">
            <a:avLst/>
          </a:prstGeom>
          <a:noFill/>
          <a:ln w="9525">
            <a:noFill/>
            <a:miter lim="800000"/>
            <a:headEnd/>
            <a:tailEnd/>
          </a:ln>
        </p:spPr>
        <p:txBody>
          <a:bodyPr>
            <a:spAutoFit/>
          </a:bodyPr>
          <a:lstStyle/>
          <a:p>
            <a:r>
              <a:rPr lang="en-US" sz="3200"/>
              <a:t>History Explorer </a:t>
            </a:r>
            <a:r>
              <a:rPr lang="en-US" sz="2400">
                <a:hlinkClick r:id="rId5"/>
              </a:rPr>
              <a:t>http://historyexplorer.americanhistory.si.edu/</a:t>
            </a:r>
            <a:r>
              <a:rPr lang="en-US" sz="2400"/>
              <a:t> </a:t>
            </a:r>
          </a:p>
          <a:p>
            <a:endParaRPr lang="en-US" sz="3600"/>
          </a:p>
          <a:p>
            <a:r>
              <a:rPr lang="en-US" sz="2400"/>
              <a:t>Designed and developed by the </a:t>
            </a:r>
            <a:r>
              <a:rPr lang="en-US" sz="2400">
                <a:hlinkClick r:id="rId6"/>
              </a:rPr>
              <a:t>Smithsonian's National Museum of American History</a:t>
            </a:r>
            <a:endParaRPr lang="en-US" sz="2400"/>
          </a:p>
          <a:p>
            <a:endParaRPr lang="en-US" sz="2400"/>
          </a:p>
          <a:p>
            <a:r>
              <a:rPr lang="en-US" sz="2400"/>
              <a:t>A gateway to innovative, standards-based online resources for teaching and learning American history. </a:t>
            </a:r>
          </a:p>
          <a:p>
            <a:endParaRPr lang="en-US" sz="2400"/>
          </a:p>
          <a:p>
            <a:r>
              <a:rPr lang="en-US" sz="2400"/>
              <a:t>Brings history to life through interactives/media and museum artifacts.</a:t>
            </a:r>
          </a:p>
          <a:p>
            <a:endParaRPr 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3789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37892"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3789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37894" name="TextBox 5"/>
          <p:cNvSpPr txBox="1">
            <a:spLocks noChangeArrowheads="1"/>
          </p:cNvSpPr>
          <p:nvPr/>
        </p:nvSpPr>
        <p:spPr bwMode="auto">
          <a:xfrm>
            <a:off x="457200" y="381000"/>
            <a:ext cx="8305800" cy="5632450"/>
          </a:xfrm>
          <a:prstGeom prst="rect">
            <a:avLst/>
          </a:prstGeom>
          <a:noFill/>
          <a:ln w="9525">
            <a:noFill/>
            <a:miter lim="800000"/>
            <a:headEnd/>
            <a:tailEnd/>
          </a:ln>
        </p:spPr>
        <p:txBody>
          <a:bodyPr>
            <a:spAutoFit/>
          </a:bodyPr>
          <a:lstStyle/>
          <a:p>
            <a:r>
              <a:rPr lang="en-US" sz="3200"/>
              <a:t>Xpeditions </a:t>
            </a:r>
            <a:r>
              <a:rPr lang="en-US" sz="2400">
                <a:hlinkClick r:id="rId5"/>
              </a:rPr>
              <a:t>http://www.nationalgeographic.com/xpeditions/</a:t>
            </a:r>
            <a:r>
              <a:rPr lang="en-US" sz="2400"/>
              <a:t> </a:t>
            </a:r>
          </a:p>
          <a:p>
            <a:endParaRPr lang="en-US" sz="3600"/>
          </a:p>
          <a:p>
            <a:r>
              <a:rPr lang="en-US" sz="2400"/>
              <a:t>Developed by the National Geographic Society</a:t>
            </a:r>
          </a:p>
          <a:p>
            <a:endParaRPr lang="en-US" sz="2400"/>
          </a:p>
          <a:p>
            <a:r>
              <a:rPr lang="en-US" sz="2400"/>
              <a:t>Brings rich, standards-based geography content to teachers and students. </a:t>
            </a:r>
          </a:p>
          <a:p>
            <a:endParaRPr lang="en-US" sz="2400"/>
          </a:p>
          <a:p>
            <a:r>
              <a:rPr lang="en-US" sz="2400"/>
              <a:t>Includes materials for K-12 teachers and students and their families, including an interactive atlas with more than 1,600 printable maps and Xpedition Hall–a virtual learning museum with exhibits aligned to the U.S. National Geography Standards.</a:t>
            </a:r>
          </a:p>
          <a:p>
            <a:endParaRPr lang="en-US"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4800" y="457200"/>
          <a:ext cx="8534400" cy="5791200"/>
        </p:xfrm>
        <a:graphic>
          <a:graphicData uri="http://schemas.openxmlformats.org/drawingml/2006/table">
            <a:tbl>
              <a:tblPr firstRow="1" bandRow="1">
                <a:tableStyleId>{5C22544A-7EE6-4342-B048-85BDC9FD1C3A}</a:tableStyleId>
              </a:tblPr>
              <a:tblGrid>
                <a:gridCol w="1219200"/>
                <a:gridCol w="1828800"/>
                <a:gridCol w="1676400"/>
                <a:gridCol w="1524000"/>
                <a:gridCol w="2286000"/>
              </a:tblGrid>
              <a:tr h="1295400">
                <a:tc>
                  <a:txBody>
                    <a:bodyPr/>
                    <a:lstStyle/>
                    <a:p>
                      <a:pPr>
                        <a:lnSpc>
                          <a:spcPct val="115000"/>
                        </a:lnSpc>
                      </a:pPr>
                      <a:endParaRPr lang="en-US" sz="1400" dirty="0">
                        <a:latin typeface="+mn-lt"/>
                        <a:ea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K-2</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3-5</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6-8</a:t>
                      </a:r>
                      <a:endParaRPr lang="en-US" sz="14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400" dirty="0">
                          <a:solidFill>
                            <a:srgbClr val="000000"/>
                          </a:solidFill>
                          <a:latin typeface="+mn-lt"/>
                          <a:ea typeface="Calibri"/>
                          <a:cs typeface="Times New Roman"/>
                        </a:rPr>
                        <a:t>9-12</a:t>
                      </a:r>
                      <a:endParaRPr lang="en-US" sz="1400" dirty="0">
                        <a:latin typeface="+mn-lt"/>
                        <a:ea typeface="Calibri"/>
                        <a:cs typeface="Times New Roman"/>
                      </a:endParaRPr>
                    </a:p>
                  </a:txBody>
                  <a:tcPr marL="9525" marR="9525" marT="9525" marB="9525" anchor="ctr"/>
                </a:tc>
              </a:tr>
              <a:tr h="4495800">
                <a:tc>
                  <a:txBody>
                    <a:bodyPr/>
                    <a:lstStyle/>
                    <a:p>
                      <a:pPr marL="0" marR="0">
                        <a:lnSpc>
                          <a:spcPct val="115000"/>
                        </a:lnSpc>
                        <a:spcBef>
                          <a:spcPts val="0"/>
                        </a:spcBef>
                        <a:spcAft>
                          <a:spcPts val="1000"/>
                        </a:spcAft>
                      </a:pPr>
                      <a:r>
                        <a:rPr lang="en-US" sz="1200" dirty="0">
                          <a:solidFill>
                            <a:srgbClr val="000000"/>
                          </a:solidFill>
                          <a:latin typeface="+mn-lt"/>
                          <a:ea typeface="Calibri"/>
                          <a:cs typeface="Times New Roman"/>
                        </a:rPr>
                        <a:t>Social Studies</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3"/>
                        </a:rPr>
                        <a:t>Worker's Hats</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Match the names of workers to the hats they use at their job.</a:t>
                      </a:r>
                      <a:endParaRPr lang="en-US" sz="1200" dirty="0">
                        <a:latin typeface="+mn-lt"/>
                        <a:ea typeface="Calibri"/>
                        <a:cs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4"/>
                        </a:rPr>
                        <a:t>Currency Converter</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5"/>
                        </a:rPr>
                        <a:t>World War II Diplomacy Map</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Map of Europe during WWII.</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6"/>
                        </a:rPr>
                        <a:t>Where's Everyone Going?</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Match transportation types to their era.</a:t>
                      </a:r>
                      <a:endParaRPr lang="en-US" sz="1200" dirty="0">
                        <a:latin typeface="+mn-lt"/>
                        <a:ea typeface="Calibri"/>
                        <a:cs typeface="Times New Roman"/>
                      </a:endParaRPr>
                    </a:p>
                  </a:txBody>
                  <a:tcPr marL="9525" marR="9525" marT="9525" marB="9525" anchor="ctr"/>
                </a:tc>
                <a:tc>
                  <a:txBody>
                    <a:bodyPr/>
                    <a:lstStyle/>
                    <a:p>
                      <a:pPr>
                        <a:lnSpc>
                          <a:spcPct val="115000"/>
                        </a:lnSpc>
                      </a:pPr>
                      <a:endParaRPr lang="en-US" sz="1200" dirty="0">
                        <a:latin typeface="+mn-lt"/>
                        <a:ea typeface="Times New Roman"/>
                      </a:endParaRPr>
                    </a:p>
                  </a:txBody>
                  <a:tcPr marL="9525" marR="9525" marT="9525" marB="9525" anchor="ctr"/>
                </a:tc>
                <a:tc>
                  <a:txBody>
                    <a:bodyPr/>
                    <a:lstStyle/>
                    <a:p>
                      <a:pPr marL="0" marR="0">
                        <a:lnSpc>
                          <a:spcPct val="115000"/>
                        </a:lnSpc>
                        <a:spcBef>
                          <a:spcPts val="0"/>
                        </a:spcBef>
                        <a:spcAft>
                          <a:spcPts val="1000"/>
                        </a:spcAft>
                      </a:pPr>
                      <a:r>
                        <a:rPr lang="en-US" sz="1200" u="sng" dirty="0">
                          <a:solidFill>
                            <a:srgbClr val="0000FF"/>
                          </a:solidFill>
                          <a:latin typeface="+mn-lt"/>
                          <a:ea typeface="Calibri"/>
                          <a:cs typeface="Times New Roman"/>
                          <a:hlinkClick r:id="rId7"/>
                        </a:rPr>
                        <a:t>Map of Pacific Ocean</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Map displays major events occurring during World War II</a:t>
                      </a:r>
                      <a:br>
                        <a:rPr lang="en-US" sz="1200" dirty="0">
                          <a:solidFill>
                            <a:srgbClr val="000000"/>
                          </a:solidFill>
                          <a:latin typeface="+mn-lt"/>
                          <a:ea typeface="Calibri"/>
                          <a:cs typeface="Times New Roman"/>
                        </a:rPr>
                      </a:br>
                      <a:r>
                        <a:rPr lang="en-US" sz="1200" u="sng" dirty="0">
                          <a:solidFill>
                            <a:srgbClr val="0000FF"/>
                          </a:solidFill>
                          <a:latin typeface="+mn-lt"/>
                          <a:ea typeface="Calibri"/>
                          <a:cs typeface="Times New Roman"/>
                          <a:hlinkClick r:id="rId8"/>
                        </a:rPr>
                        <a:t>D day Map</a:t>
                      </a:r>
                      <a:r>
                        <a:rPr lang="en-US" sz="1200" dirty="0">
                          <a:solidFill>
                            <a:srgbClr val="000000"/>
                          </a:solidFill>
                          <a:latin typeface="+mn-lt"/>
                          <a:ea typeface="Calibri"/>
                          <a:cs typeface="Times New Roman"/>
                        </a:rPr>
                        <a:t/>
                      </a:r>
                      <a:br>
                        <a:rPr lang="en-US" sz="1200" dirty="0">
                          <a:solidFill>
                            <a:srgbClr val="000000"/>
                          </a:solidFill>
                          <a:latin typeface="+mn-lt"/>
                          <a:ea typeface="Calibri"/>
                          <a:cs typeface="Times New Roman"/>
                        </a:rPr>
                      </a:br>
                      <a:r>
                        <a:rPr lang="en-US" sz="1200" dirty="0">
                          <a:solidFill>
                            <a:srgbClr val="000000"/>
                          </a:solidFill>
                          <a:latin typeface="+mn-lt"/>
                          <a:ea typeface="Calibri"/>
                          <a:cs typeface="Times New Roman"/>
                        </a:rPr>
                        <a:t>An interactive map of the D day invasion</a:t>
                      </a:r>
                      <a:endParaRPr lang="en-US" sz="1200" dirty="0">
                        <a:latin typeface="+mn-lt"/>
                        <a:ea typeface="Calibri"/>
                        <a:cs typeface="Times New Roman"/>
                      </a:endParaRPr>
                    </a:p>
                  </a:txBody>
                  <a:tcPr marL="9525" marR="9525" marT="9525" marB="9525" anchor="ct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229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2292"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229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2294" name="TextBox 6"/>
          <p:cNvSpPr txBox="1">
            <a:spLocks noChangeArrowheads="1"/>
          </p:cNvSpPr>
          <p:nvPr/>
        </p:nvSpPr>
        <p:spPr bwMode="auto">
          <a:xfrm>
            <a:off x="762000" y="685800"/>
            <a:ext cx="7696200" cy="646113"/>
          </a:xfrm>
          <a:prstGeom prst="rect">
            <a:avLst/>
          </a:prstGeom>
          <a:noFill/>
          <a:ln w="9525">
            <a:noFill/>
            <a:miter lim="800000"/>
            <a:headEnd/>
            <a:tailEnd/>
          </a:ln>
        </p:spPr>
        <p:txBody>
          <a:bodyPr>
            <a:spAutoFit/>
          </a:bodyPr>
          <a:lstStyle/>
          <a:p>
            <a:endParaRPr lang="en-US"/>
          </a:p>
          <a:p>
            <a:endParaRPr lang="en-US"/>
          </a:p>
        </p:txBody>
      </p:sp>
      <p:pic>
        <p:nvPicPr>
          <p:cNvPr id="12295" name="Picture 7" descr="Thinkport.jpg"/>
          <p:cNvPicPr>
            <a:picLocks noChangeAspect="1"/>
          </p:cNvPicPr>
          <p:nvPr/>
        </p:nvPicPr>
        <p:blipFill>
          <a:blip r:embed="rId5" cstate="print"/>
          <a:srcRect/>
          <a:stretch>
            <a:fillRect/>
          </a:stretch>
        </p:blipFill>
        <p:spPr bwMode="auto">
          <a:xfrm>
            <a:off x="0" y="395288"/>
            <a:ext cx="9144000" cy="5243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3315"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3316"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3317"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3318" name="TextBox 5"/>
          <p:cNvSpPr txBox="1">
            <a:spLocks noChangeArrowheads="1"/>
          </p:cNvSpPr>
          <p:nvPr/>
        </p:nvSpPr>
        <p:spPr bwMode="auto">
          <a:xfrm>
            <a:off x="914400" y="1371600"/>
            <a:ext cx="7543800" cy="1200150"/>
          </a:xfrm>
          <a:prstGeom prst="rect">
            <a:avLst/>
          </a:prstGeom>
          <a:noFill/>
          <a:ln w="9525">
            <a:noFill/>
            <a:miter lim="800000"/>
            <a:headEnd/>
            <a:tailEnd/>
          </a:ln>
        </p:spPr>
        <p:txBody>
          <a:bodyPr>
            <a:spAutoFit/>
          </a:bodyPr>
          <a:lstStyle/>
          <a:p>
            <a:pPr algn="ctr"/>
            <a:r>
              <a:rPr lang="en-US" sz="3600" dirty="0" smtClean="0">
                <a:latin typeface="Calibri" pitchFamily="34" charset="0"/>
              </a:rPr>
              <a:t>IWB Strategies using </a:t>
            </a:r>
            <a:r>
              <a:rPr lang="en-US" sz="3600" dirty="0">
                <a:latin typeface="Calibri" pitchFamily="34" charset="0"/>
              </a:rPr>
              <a:t>Thinkfinity Content Partners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4339"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4340"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4341"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4342" name="TextBox 5"/>
          <p:cNvSpPr txBox="1">
            <a:spLocks noChangeArrowheads="1"/>
          </p:cNvSpPr>
          <p:nvPr/>
        </p:nvSpPr>
        <p:spPr bwMode="auto">
          <a:xfrm>
            <a:off x="381000" y="304800"/>
            <a:ext cx="8458200" cy="6370638"/>
          </a:xfrm>
          <a:prstGeom prst="rect">
            <a:avLst/>
          </a:prstGeom>
          <a:noFill/>
          <a:ln w="9525">
            <a:noFill/>
            <a:miter lim="800000"/>
            <a:headEnd/>
            <a:tailEnd/>
          </a:ln>
        </p:spPr>
        <p:txBody>
          <a:bodyPr>
            <a:spAutoFit/>
          </a:bodyPr>
          <a:lstStyle/>
          <a:p>
            <a:r>
              <a:rPr lang="en-US" sz="3200"/>
              <a:t>Artsedge</a:t>
            </a:r>
            <a:r>
              <a:rPr lang="en-US" sz="3600"/>
              <a:t> </a:t>
            </a:r>
            <a:r>
              <a:rPr lang="en-US" sz="2400">
                <a:hlinkClick r:id="rId5"/>
              </a:rPr>
              <a:t>http://artsedge.kennedy-center.org/</a:t>
            </a:r>
            <a:r>
              <a:rPr lang="en-US" sz="2400"/>
              <a:t> </a:t>
            </a:r>
          </a:p>
          <a:p>
            <a:endParaRPr lang="en-US" sz="3600"/>
          </a:p>
          <a:p>
            <a:r>
              <a:rPr lang="en-US" sz="2400"/>
              <a:t>Created by the John F. Kennedy Center for the Performing Arts </a:t>
            </a:r>
            <a:r>
              <a:rPr lang="en-US" sz="2400">
                <a:hlinkClick r:id="rId6"/>
              </a:rPr>
              <a:t>http://www.kennedy-center.org/</a:t>
            </a:r>
            <a:r>
              <a:rPr lang="en-US" sz="2400"/>
              <a:t> </a:t>
            </a:r>
          </a:p>
          <a:p>
            <a:endParaRPr lang="en-US" sz="2400"/>
          </a:p>
          <a:p>
            <a:r>
              <a:rPr lang="en-US" sz="2400"/>
              <a:t>Provides resources and examples for teachers to teach in, through and about the arts. </a:t>
            </a:r>
          </a:p>
          <a:p>
            <a:endParaRPr lang="en-US" sz="2400"/>
          </a:p>
          <a:p>
            <a:r>
              <a:rPr lang="en-US" sz="2400"/>
              <a:t>The site includes lesson plans, advocacy and professional development resources, and up-to-date information on arts programs from around the world.</a:t>
            </a:r>
          </a:p>
          <a:p>
            <a:endParaRPr lang="en-US" sz="2400"/>
          </a:p>
          <a:p>
            <a:r>
              <a:rPr lang="en-US" sz="2400"/>
              <a:t>Videos, Interactives, and Live Broadcasts found under the “Resources” Tab </a:t>
            </a:r>
          </a:p>
          <a:p>
            <a:endParaRPr lang="en-US" sz="2400"/>
          </a:p>
          <a:p>
            <a:endParaRPr lang="en-U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5363"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5364"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5365"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5366" name="TextBox 6"/>
          <p:cNvSpPr txBox="1">
            <a:spLocks noChangeArrowheads="1"/>
          </p:cNvSpPr>
          <p:nvPr/>
        </p:nvSpPr>
        <p:spPr bwMode="auto">
          <a:xfrm>
            <a:off x="762000" y="685800"/>
            <a:ext cx="7696200" cy="646113"/>
          </a:xfrm>
          <a:prstGeom prst="rect">
            <a:avLst/>
          </a:prstGeom>
          <a:noFill/>
          <a:ln w="9525">
            <a:noFill/>
            <a:miter lim="800000"/>
            <a:headEnd/>
            <a:tailEnd/>
          </a:ln>
        </p:spPr>
        <p:txBody>
          <a:bodyPr>
            <a:spAutoFit/>
          </a:bodyPr>
          <a:lstStyle/>
          <a:p>
            <a:endParaRPr lang="en-US"/>
          </a:p>
          <a:p>
            <a:endParaRPr lang="en-US"/>
          </a:p>
        </p:txBody>
      </p:sp>
      <p:sp>
        <p:nvSpPr>
          <p:cNvPr id="15367" name="TextBox 8"/>
          <p:cNvSpPr txBox="1">
            <a:spLocks noChangeArrowheads="1"/>
          </p:cNvSpPr>
          <p:nvPr/>
        </p:nvSpPr>
        <p:spPr bwMode="auto">
          <a:xfrm>
            <a:off x="381000" y="381000"/>
            <a:ext cx="7924800" cy="461963"/>
          </a:xfrm>
          <a:prstGeom prst="rect">
            <a:avLst/>
          </a:prstGeom>
          <a:noFill/>
          <a:ln w="9525">
            <a:noFill/>
            <a:miter lim="800000"/>
            <a:headEnd/>
            <a:tailEnd/>
          </a:ln>
        </p:spPr>
        <p:txBody>
          <a:bodyPr>
            <a:spAutoFit/>
          </a:bodyPr>
          <a:lstStyle/>
          <a:p>
            <a:r>
              <a:rPr lang="en-US" sz="2400" b="1"/>
              <a:t>Videos, Interactives, and Live Broadcasts</a:t>
            </a:r>
          </a:p>
        </p:txBody>
      </p:sp>
      <p:pic>
        <p:nvPicPr>
          <p:cNvPr id="15368" name="Picture 7" descr="ARTSEDGE  ARTSEDGE Home.jpg"/>
          <p:cNvPicPr>
            <a:picLocks noChangeAspect="1"/>
          </p:cNvPicPr>
          <p:nvPr/>
        </p:nvPicPr>
        <p:blipFill>
          <a:blip r:embed="rId5" cstate="print"/>
          <a:srcRect/>
          <a:stretch>
            <a:fillRect/>
          </a:stretch>
        </p:blipFill>
        <p:spPr bwMode="auto">
          <a:xfrm>
            <a:off x="0" y="1535113"/>
            <a:ext cx="9144000" cy="3787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6387"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6388"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6389"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6390" name="TextBox 5"/>
          <p:cNvSpPr txBox="1">
            <a:spLocks noChangeArrowheads="1"/>
          </p:cNvSpPr>
          <p:nvPr/>
        </p:nvSpPr>
        <p:spPr bwMode="auto">
          <a:xfrm>
            <a:off x="457200" y="533400"/>
            <a:ext cx="8382000" cy="5816600"/>
          </a:xfrm>
          <a:prstGeom prst="rect">
            <a:avLst/>
          </a:prstGeom>
          <a:noFill/>
          <a:ln w="9525">
            <a:noFill/>
            <a:miter lim="800000"/>
            <a:headEnd/>
            <a:tailEnd/>
          </a:ln>
        </p:spPr>
        <p:txBody>
          <a:bodyPr>
            <a:spAutoFit/>
          </a:bodyPr>
          <a:lstStyle/>
          <a:p>
            <a:r>
              <a:rPr lang="en-US" sz="3200"/>
              <a:t>EconEdLink</a:t>
            </a:r>
            <a:r>
              <a:rPr lang="en-US" sz="3600"/>
              <a:t> </a:t>
            </a:r>
            <a:r>
              <a:rPr lang="en-US" sz="2400">
                <a:hlinkClick r:id="rId5"/>
              </a:rPr>
              <a:t>http://www.econedlink.org/</a:t>
            </a:r>
            <a:r>
              <a:rPr lang="en-US" sz="2400"/>
              <a:t> </a:t>
            </a:r>
          </a:p>
          <a:p>
            <a:endParaRPr lang="en-US" sz="2400"/>
          </a:p>
          <a:p>
            <a:r>
              <a:rPr lang="en-US" sz="2400"/>
              <a:t>Developed by the Council for Economic Education </a:t>
            </a:r>
            <a:r>
              <a:rPr lang="en-US" sz="2400">
                <a:hlinkClick r:id="rId6"/>
              </a:rPr>
              <a:t>http://www.councilforeconed.org/</a:t>
            </a:r>
            <a:r>
              <a:rPr lang="en-US" sz="2400"/>
              <a:t> </a:t>
            </a:r>
          </a:p>
          <a:p>
            <a:endParaRPr lang="en-US" sz="2400"/>
          </a:p>
          <a:p>
            <a:r>
              <a:rPr lang="en-US" sz="2400"/>
              <a:t>Provides teachers and students with lessons and classroom learning activities based on economics topics in the news and real-time economics data. </a:t>
            </a:r>
          </a:p>
          <a:p>
            <a:endParaRPr lang="en-US" sz="2400"/>
          </a:p>
          <a:p>
            <a:r>
              <a:rPr lang="en-US" sz="2400"/>
              <a:t>Games and interactives found.</a:t>
            </a:r>
          </a:p>
          <a:p>
            <a:r>
              <a:rPr lang="en-US" sz="2400">
                <a:hlinkClick r:id="rId7"/>
              </a:rPr>
              <a:t>Gen i Revolution: Online Personal Finance Game</a:t>
            </a:r>
            <a:r>
              <a:rPr lang="en-US" sz="2400"/>
              <a:t> </a:t>
            </a:r>
            <a:br>
              <a:rPr lang="en-US" sz="2400"/>
            </a:br>
            <a:r>
              <a:rPr lang="en-US" sz="2400">
                <a:hlinkClick r:id="rId8"/>
              </a:rPr>
              <a:t>Virtual Economics®</a:t>
            </a:r>
            <a:r>
              <a:rPr lang="en-US" sz="2400"/>
              <a:t> </a:t>
            </a:r>
            <a:br>
              <a:rPr lang="en-US" sz="2400"/>
            </a:br>
            <a:r>
              <a:rPr lang="en-US" sz="2400">
                <a:hlinkClick r:id="rId5"/>
              </a:rPr>
              <a:t>EconEdLink</a:t>
            </a:r>
            <a:r>
              <a:rPr lang="en-US" sz="2400"/>
              <a:t> </a:t>
            </a:r>
            <a:br>
              <a:rPr lang="en-US" sz="2400"/>
            </a:br>
            <a:endParaRPr lang="en-US" sz="2400"/>
          </a:p>
          <a:p>
            <a:endParaRPr lang="en-US" sz="24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7411"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7412"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7413"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7414" name="TextBox 6"/>
          <p:cNvSpPr txBox="1">
            <a:spLocks noChangeArrowheads="1"/>
          </p:cNvSpPr>
          <p:nvPr/>
        </p:nvSpPr>
        <p:spPr bwMode="auto">
          <a:xfrm>
            <a:off x="457200" y="457200"/>
            <a:ext cx="8077200" cy="461963"/>
          </a:xfrm>
          <a:prstGeom prst="rect">
            <a:avLst/>
          </a:prstGeom>
          <a:noFill/>
          <a:ln w="9525">
            <a:noFill/>
            <a:miter lim="800000"/>
            <a:headEnd/>
            <a:tailEnd/>
          </a:ln>
        </p:spPr>
        <p:txBody>
          <a:bodyPr>
            <a:spAutoFit/>
          </a:bodyPr>
          <a:lstStyle/>
          <a:p>
            <a:r>
              <a:rPr lang="en-US" sz="2400" b="1"/>
              <a:t>Gen i Revolution: Online Personal Finance Game</a:t>
            </a:r>
          </a:p>
        </p:txBody>
      </p:sp>
      <p:pic>
        <p:nvPicPr>
          <p:cNvPr id="17415" name="Picture 6" descr="Gen i Revolution.jpg"/>
          <p:cNvPicPr>
            <a:picLocks noChangeAspect="1"/>
          </p:cNvPicPr>
          <p:nvPr/>
        </p:nvPicPr>
        <p:blipFill>
          <a:blip r:embed="rId5" cstate="print"/>
          <a:srcRect/>
          <a:stretch>
            <a:fillRect/>
          </a:stretch>
        </p:blipFill>
        <p:spPr bwMode="auto">
          <a:xfrm>
            <a:off x="0" y="1116013"/>
            <a:ext cx="9144000" cy="462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2286000"/>
            <a:ext cx="7772400" cy="1143000"/>
          </a:xfrm>
        </p:spPr>
        <p:txBody>
          <a:bodyPr/>
          <a:lstStyle/>
          <a:p>
            <a:pPr eaLnBrk="1" hangingPunct="1"/>
            <a:r>
              <a:rPr lang="en-US" smtClean="0"/>
              <a:t>s</a:t>
            </a:r>
          </a:p>
        </p:txBody>
      </p:sp>
      <p:sp>
        <p:nvSpPr>
          <p:cNvPr id="18435" name="Rectangle 3"/>
          <p:cNvSpPr>
            <a:spLocks noGrp="1" noChangeArrowheads="1"/>
          </p:cNvSpPr>
          <p:nvPr>
            <p:ph type="subTitle" idx="4294967295"/>
          </p:nvPr>
        </p:nvSpPr>
        <p:spPr>
          <a:xfrm>
            <a:off x="1182688" y="3695700"/>
            <a:ext cx="6778625" cy="1927225"/>
          </a:xfrm>
        </p:spPr>
        <p:txBody>
          <a:bodyPr/>
          <a:lstStyle/>
          <a:p>
            <a:pPr marL="0" indent="0" algn="ctr" eaLnBrk="1" hangingPunct="1">
              <a:buFontTx/>
              <a:buNone/>
            </a:pPr>
            <a:endParaRPr lang="en-US" smtClean="0"/>
          </a:p>
        </p:txBody>
      </p:sp>
      <p:pic>
        <p:nvPicPr>
          <p:cNvPr id="18436" name="Picture 4"/>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18437" name="Picture 4" descr="newvzf_tf_w_g_p"/>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8600" y="6172200"/>
            <a:ext cx="4295775" cy="685800"/>
          </a:xfrm>
          <a:prstGeom prst="rect">
            <a:avLst/>
          </a:prstGeom>
          <a:noFill/>
          <a:ln w="9525">
            <a:noFill/>
            <a:miter lim="800000"/>
            <a:headEnd/>
            <a:tailEnd/>
          </a:ln>
        </p:spPr>
      </p:pic>
      <p:sp>
        <p:nvSpPr>
          <p:cNvPr id="18438" name="TextBox 5"/>
          <p:cNvSpPr txBox="1">
            <a:spLocks noChangeArrowheads="1"/>
          </p:cNvSpPr>
          <p:nvPr/>
        </p:nvSpPr>
        <p:spPr bwMode="auto">
          <a:xfrm>
            <a:off x="381000" y="381000"/>
            <a:ext cx="8382000" cy="5632450"/>
          </a:xfrm>
          <a:prstGeom prst="rect">
            <a:avLst/>
          </a:prstGeom>
          <a:noFill/>
          <a:ln w="9525">
            <a:noFill/>
            <a:miter lim="800000"/>
            <a:headEnd/>
            <a:tailEnd/>
          </a:ln>
        </p:spPr>
        <p:txBody>
          <a:bodyPr>
            <a:spAutoFit/>
          </a:bodyPr>
          <a:lstStyle/>
          <a:p>
            <a:r>
              <a:rPr lang="en-US" sz="3200"/>
              <a:t>EdSITEment</a:t>
            </a:r>
            <a:r>
              <a:rPr lang="en-US" sz="3600"/>
              <a:t> </a:t>
            </a:r>
            <a:r>
              <a:rPr lang="en-US" sz="2400">
                <a:hlinkClick r:id="rId5"/>
              </a:rPr>
              <a:t>http://edsitement.neh.gov/</a:t>
            </a:r>
            <a:r>
              <a:rPr lang="en-US" sz="2400"/>
              <a:t> </a:t>
            </a:r>
          </a:p>
          <a:p>
            <a:endParaRPr lang="en-US" sz="3600"/>
          </a:p>
          <a:p>
            <a:r>
              <a:rPr lang="en-US" sz="2400"/>
              <a:t>Presented by the </a:t>
            </a:r>
            <a:r>
              <a:rPr lang="en-US" sz="2400">
                <a:hlinkClick r:id="rId6"/>
              </a:rPr>
              <a:t>National Endowment for the Humanities</a:t>
            </a:r>
            <a:r>
              <a:rPr lang="en-US" sz="2400"/>
              <a:t>,</a:t>
            </a:r>
          </a:p>
          <a:p>
            <a:endParaRPr lang="en-US" sz="2400"/>
          </a:p>
          <a:p>
            <a:r>
              <a:rPr lang="en-US" sz="2400"/>
              <a:t>Features lesson plans and additional classroom resources about art and culture, literature and language arts, foreign language, history and social studies. </a:t>
            </a:r>
          </a:p>
          <a:p>
            <a:endParaRPr lang="en-US" sz="2400"/>
          </a:p>
          <a:p>
            <a:r>
              <a:rPr lang="en-US" sz="2400"/>
              <a:t>Feature of the month i.e., The Constitution of the US includes a lesson plan full of primary and secondary resource links and photos. </a:t>
            </a:r>
          </a:p>
          <a:p>
            <a:endParaRPr lang="en-US" sz="2400"/>
          </a:p>
          <a:p>
            <a:r>
              <a:rPr lang="en-US" sz="2400"/>
              <a:t>Comprehension objectives and questions are included for multiple grade levels.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371</TotalTime>
  <Words>871</Words>
  <Application>Microsoft Office PowerPoint</Application>
  <PresentationFormat>On-screen Show (4:3)</PresentationFormat>
  <Paragraphs>227</Paragraphs>
  <Slides>29</Slides>
  <Notes>29</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s</vt:lpstr>
      <vt:lpstr>s</vt:lpstr>
      <vt:lpstr>s</vt:lpstr>
      <vt:lpstr>s</vt:lpstr>
      <vt:lpstr>s</vt:lpstr>
      <vt:lpstr>s</vt:lpstr>
      <vt:lpstr>s</vt:lpstr>
      <vt:lpstr>s</vt:lpstr>
      <vt:lpstr>s</vt:lpstr>
      <vt:lpstr>s</vt:lpstr>
      <vt:lpstr>s</vt:lpstr>
      <vt:lpstr>s</vt:lpstr>
      <vt:lpstr>s</vt:lpstr>
      <vt:lpstr>s</vt:lpstr>
      <vt:lpstr>s</vt:lpstr>
      <vt:lpstr>Websites promoting differentiation</vt:lpstr>
      <vt:lpstr>s</vt:lpstr>
      <vt:lpstr>s</vt:lpstr>
      <vt:lpstr>s</vt:lpstr>
      <vt:lpstr>s</vt:lpstr>
      <vt:lpstr>s</vt:lpstr>
      <vt:lpstr>s</vt:lpstr>
      <vt:lpstr>More…</vt:lpstr>
      <vt:lpstr>s</vt:lpstr>
      <vt:lpstr>s</vt:lpstr>
      <vt:lpstr>More…</vt:lpstr>
      <vt:lpstr>s</vt:lpstr>
      <vt:lpstr>s</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c:title>
  <dc:creator>Debbies Netbook</dc:creator>
  <cp:lastModifiedBy>BJG</cp:lastModifiedBy>
  <cp:revision>34</cp:revision>
  <dcterms:created xsi:type="dcterms:W3CDTF">2010-08-29T16:11:01Z</dcterms:created>
  <dcterms:modified xsi:type="dcterms:W3CDTF">2010-09-16T16:19:35Z</dcterms:modified>
</cp:coreProperties>
</file>